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8"/>
  </p:notesMasterIdLst>
  <p:sldIdLst>
    <p:sldId id="256" r:id="rId5"/>
    <p:sldId id="278" r:id="rId6"/>
    <p:sldId id="279" r:id="rId7"/>
    <p:sldId id="280" r:id="rId8"/>
    <p:sldId id="302" r:id="rId9"/>
    <p:sldId id="286" r:id="rId10"/>
    <p:sldId id="299" r:id="rId11"/>
    <p:sldId id="300" r:id="rId12"/>
    <p:sldId id="292" r:id="rId13"/>
    <p:sldId id="281" r:id="rId14"/>
    <p:sldId id="284" r:id="rId15"/>
    <p:sldId id="293" r:id="rId16"/>
    <p:sldId id="294" r:id="rId17"/>
    <p:sldId id="295" r:id="rId18"/>
    <p:sldId id="296" r:id="rId19"/>
    <p:sldId id="306" r:id="rId20"/>
    <p:sldId id="307" r:id="rId21"/>
    <p:sldId id="287" r:id="rId22"/>
    <p:sldId id="303" r:id="rId23"/>
    <p:sldId id="291" r:id="rId24"/>
    <p:sldId id="290" r:id="rId25"/>
    <p:sldId id="297" r:id="rId26"/>
    <p:sldId id="29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2DFF2A-302E-CA9C-9D92-1B12998970DC}" v="10" dt="2023-04-24T16:42:58.027"/>
    <p1510:client id="{3A8FB28D-5058-4FE8-B48F-DAF111658B22}" v="2" dt="2023-04-24T14:07:36.127"/>
    <p1510:client id="{41111378-A471-45F1-95D7-2B7E8D0E6391}" v="51" dt="2023-04-24T00:29:56.8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BAB9F7-94AD-40D5-87B2-A269B985F49B}"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1AC6008E-CA29-435C-A85F-A5BEA830F467}">
      <dgm:prSet/>
      <dgm:spPr/>
      <dgm:t>
        <a:bodyPr/>
        <a:lstStyle/>
        <a:p>
          <a:r>
            <a:rPr lang="en-US"/>
            <a:t>The goal is to understand and attacker’s mindset to identify and anticipate attacks</a:t>
          </a:r>
        </a:p>
      </dgm:t>
    </dgm:pt>
    <dgm:pt modelId="{0D8F3ED1-874A-499B-8A64-4B363C52A90C}" type="parTrans" cxnId="{2F3DD7AE-35BD-4DE0-BD11-523D67C781CF}">
      <dgm:prSet/>
      <dgm:spPr/>
      <dgm:t>
        <a:bodyPr/>
        <a:lstStyle/>
        <a:p>
          <a:endParaRPr lang="en-US"/>
        </a:p>
      </dgm:t>
    </dgm:pt>
    <dgm:pt modelId="{6554F05B-FDF0-4026-8665-AE8976C4E689}" type="sibTrans" cxnId="{2F3DD7AE-35BD-4DE0-BD11-523D67C781CF}">
      <dgm:prSet/>
      <dgm:spPr/>
      <dgm:t>
        <a:bodyPr/>
        <a:lstStyle/>
        <a:p>
          <a:endParaRPr lang="en-US"/>
        </a:p>
      </dgm:t>
    </dgm:pt>
    <dgm:pt modelId="{9CE29F82-101B-4F46-A2CC-AC3EB533174C}">
      <dgm:prSet/>
      <dgm:spPr/>
      <dgm:t>
        <a:bodyPr/>
        <a:lstStyle/>
        <a:p>
          <a:r>
            <a:rPr lang="en-US"/>
            <a:t>It is a good idea to identify potential targets attackers may want to attack</a:t>
          </a:r>
        </a:p>
      </dgm:t>
    </dgm:pt>
    <dgm:pt modelId="{209B1908-75D4-456A-9C32-097CEE50C93F}" type="parTrans" cxnId="{D3F9D8B1-F617-483C-BCA6-61F944CF421D}">
      <dgm:prSet/>
      <dgm:spPr/>
      <dgm:t>
        <a:bodyPr/>
        <a:lstStyle/>
        <a:p>
          <a:endParaRPr lang="en-US"/>
        </a:p>
      </dgm:t>
    </dgm:pt>
    <dgm:pt modelId="{437C3EF7-3EDC-497A-BB40-71FD963503F6}" type="sibTrans" cxnId="{D3F9D8B1-F617-483C-BCA6-61F944CF421D}">
      <dgm:prSet/>
      <dgm:spPr/>
      <dgm:t>
        <a:bodyPr/>
        <a:lstStyle/>
        <a:p>
          <a:endParaRPr lang="en-US"/>
        </a:p>
      </dgm:t>
    </dgm:pt>
    <dgm:pt modelId="{97791CED-6F01-43F1-A3B1-E2A7CE027156}">
      <dgm:prSet/>
      <dgm:spPr/>
      <dgm:t>
        <a:bodyPr/>
        <a:lstStyle/>
        <a:p>
          <a:r>
            <a:rPr lang="en-US"/>
            <a:t>Make sure you conduct penetration testing around these targets and keep them secure</a:t>
          </a:r>
        </a:p>
      </dgm:t>
    </dgm:pt>
    <dgm:pt modelId="{EF0A8859-16B6-470D-8A1B-934559692671}" type="parTrans" cxnId="{1CAF2D04-C45A-4491-A94C-3FEB6C4BE80B}">
      <dgm:prSet/>
      <dgm:spPr/>
      <dgm:t>
        <a:bodyPr/>
        <a:lstStyle/>
        <a:p>
          <a:endParaRPr lang="en-US"/>
        </a:p>
      </dgm:t>
    </dgm:pt>
    <dgm:pt modelId="{2B6AABDD-4E26-4464-895D-94CB34E6F82A}" type="sibTrans" cxnId="{1CAF2D04-C45A-4491-A94C-3FEB6C4BE80B}">
      <dgm:prSet/>
      <dgm:spPr/>
      <dgm:t>
        <a:bodyPr/>
        <a:lstStyle/>
        <a:p>
          <a:endParaRPr lang="en-US"/>
        </a:p>
      </dgm:t>
    </dgm:pt>
    <dgm:pt modelId="{DB8E98FB-1EFD-460A-93D8-E3BEFB81946A}" type="pres">
      <dgm:prSet presAssocID="{CFBAB9F7-94AD-40D5-87B2-A269B985F49B}" presName="outerComposite" presStyleCnt="0">
        <dgm:presLayoutVars>
          <dgm:chMax val="5"/>
          <dgm:dir/>
          <dgm:resizeHandles val="exact"/>
        </dgm:presLayoutVars>
      </dgm:prSet>
      <dgm:spPr/>
    </dgm:pt>
    <dgm:pt modelId="{34C2A7A0-E7DF-46A4-80F6-A7FC3ED73264}" type="pres">
      <dgm:prSet presAssocID="{CFBAB9F7-94AD-40D5-87B2-A269B985F49B}" presName="dummyMaxCanvas" presStyleCnt="0">
        <dgm:presLayoutVars/>
      </dgm:prSet>
      <dgm:spPr/>
    </dgm:pt>
    <dgm:pt modelId="{40DCA7EF-7650-4E10-9A9B-B6B76899C137}" type="pres">
      <dgm:prSet presAssocID="{CFBAB9F7-94AD-40D5-87B2-A269B985F49B}" presName="ThreeNodes_1" presStyleLbl="node1" presStyleIdx="0" presStyleCnt="3">
        <dgm:presLayoutVars>
          <dgm:bulletEnabled val="1"/>
        </dgm:presLayoutVars>
      </dgm:prSet>
      <dgm:spPr/>
    </dgm:pt>
    <dgm:pt modelId="{58B6099B-95C9-4EDD-A119-B82D2382A509}" type="pres">
      <dgm:prSet presAssocID="{CFBAB9F7-94AD-40D5-87B2-A269B985F49B}" presName="ThreeNodes_2" presStyleLbl="node1" presStyleIdx="1" presStyleCnt="3">
        <dgm:presLayoutVars>
          <dgm:bulletEnabled val="1"/>
        </dgm:presLayoutVars>
      </dgm:prSet>
      <dgm:spPr/>
    </dgm:pt>
    <dgm:pt modelId="{9E879F16-B3EE-40BD-A258-BD103D3ECEB9}" type="pres">
      <dgm:prSet presAssocID="{CFBAB9F7-94AD-40D5-87B2-A269B985F49B}" presName="ThreeNodes_3" presStyleLbl="node1" presStyleIdx="2" presStyleCnt="3">
        <dgm:presLayoutVars>
          <dgm:bulletEnabled val="1"/>
        </dgm:presLayoutVars>
      </dgm:prSet>
      <dgm:spPr/>
    </dgm:pt>
    <dgm:pt modelId="{A1CECAED-1C02-49AA-8EC2-F6503E8D6E1D}" type="pres">
      <dgm:prSet presAssocID="{CFBAB9F7-94AD-40D5-87B2-A269B985F49B}" presName="ThreeConn_1-2" presStyleLbl="fgAccFollowNode1" presStyleIdx="0" presStyleCnt="2">
        <dgm:presLayoutVars>
          <dgm:bulletEnabled val="1"/>
        </dgm:presLayoutVars>
      </dgm:prSet>
      <dgm:spPr/>
    </dgm:pt>
    <dgm:pt modelId="{F2D7EF4D-9EE7-44C9-9E10-14BB7CD72643}" type="pres">
      <dgm:prSet presAssocID="{CFBAB9F7-94AD-40D5-87B2-A269B985F49B}" presName="ThreeConn_2-3" presStyleLbl="fgAccFollowNode1" presStyleIdx="1" presStyleCnt="2">
        <dgm:presLayoutVars>
          <dgm:bulletEnabled val="1"/>
        </dgm:presLayoutVars>
      </dgm:prSet>
      <dgm:spPr/>
    </dgm:pt>
    <dgm:pt modelId="{2C08F0D4-DE7B-4D28-ABD5-7D0C76C28393}" type="pres">
      <dgm:prSet presAssocID="{CFBAB9F7-94AD-40D5-87B2-A269B985F49B}" presName="ThreeNodes_1_text" presStyleLbl="node1" presStyleIdx="2" presStyleCnt="3">
        <dgm:presLayoutVars>
          <dgm:bulletEnabled val="1"/>
        </dgm:presLayoutVars>
      </dgm:prSet>
      <dgm:spPr/>
    </dgm:pt>
    <dgm:pt modelId="{9541608B-6AD2-42A9-B2B4-1D8A8B87CF42}" type="pres">
      <dgm:prSet presAssocID="{CFBAB9F7-94AD-40D5-87B2-A269B985F49B}" presName="ThreeNodes_2_text" presStyleLbl="node1" presStyleIdx="2" presStyleCnt="3">
        <dgm:presLayoutVars>
          <dgm:bulletEnabled val="1"/>
        </dgm:presLayoutVars>
      </dgm:prSet>
      <dgm:spPr/>
    </dgm:pt>
    <dgm:pt modelId="{6663EB49-2A48-4C36-A808-55FA59349088}" type="pres">
      <dgm:prSet presAssocID="{CFBAB9F7-94AD-40D5-87B2-A269B985F49B}" presName="ThreeNodes_3_text" presStyleLbl="node1" presStyleIdx="2" presStyleCnt="3">
        <dgm:presLayoutVars>
          <dgm:bulletEnabled val="1"/>
        </dgm:presLayoutVars>
      </dgm:prSet>
      <dgm:spPr/>
    </dgm:pt>
  </dgm:ptLst>
  <dgm:cxnLst>
    <dgm:cxn modelId="{1CAF2D04-C45A-4491-A94C-3FEB6C4BE80B}" srcId="{CFBAB9F7-94AD-40D5-87B2-A269B985F49B}" destId="{97791CED-6F01-43F1-A3B1-E2A7CE027156}" srcOrd="2" destOrd="0" parTransId="{EF0A8859-16B6-470D-8A1B-934559692671}" sibTransId="{2B6AABDD-4E26-4464-895D-94CB34E6F82A}"/>
    <dgm:cxn modelId="{0E142514-FF4F-4A8B-A747-483DC38079AA}" type="presOf" srcId="{CFBAB9F7-94AD-40D5-87B2-A269B985F49B}" destId="{DB8E98FB-1EFD-460A-93D8-E3BEFB81946A}" srcOrd="0" destOrd="0" presId="urn:microsoft.com/office/officeart/2005/8/layout/vProcess5"/>
    <dgm:cxn modelId="{ACB5E25C-320B-4BDC-A658-1555B55F8C07}" type="presOf" srcId="{97791CED-6F01-43F1-A3B1-E2A7CE027156}" destId="{6663EB49-2A48-4C36-A808-55FA59349088}" srcOrd="1" destOrd="0" presId="urn:microsoft.com/office/officeart/2005/8/layout/vProcess5"/>
    <dgm:cxn modelId="{0329EA63-43DE-4D2E-9BFE-68837EC894E7}" type="presOf" srcId="{1AC6008E-CA29-435C-A85F-A5BEA830F467}" destId="{40DCA7EF-7650-4E10-9A9B-B6B76899C137}" srcOrd="0" destOrd="0" presId="urn:microsoft.com/office/officeart/2005/8/layout/vProcess5"/>
    <dgm:cxn modelId="{00C87C4B-A5DA-437D-9C2D-2A944AA76822}" type="presOf" srcId="{97791CED-6F01-43F1-A3B1-E2A7CE027156}" destId="{9E879F16-B3EE-40BD-A258-BD103D3ECEB9}" srcOrd="0" destOrd="0" presId="urn:microsoft.com/office/officeart/2005/8/layout/vProcess5"/>
    <dgm:cxn modelId="{A4514D75-89AF-4DA1-939C-4F2DAC77A705}" type="presOf" srcId="{437C3EF7-3EDC-497A-BB40-71FD963503F6}" destId="{F2D7EF4D-9EE7-44C9-9E10-14BB7CD72643}" srcOrd="0" destOrd="0" presId="urn:microsoft.com/office/officeart/2005/8/layout/vProcess5"/>
    <dgm:cxn modelId="{89F429A7-A6E4-4654-8455-C590F8AC0116}" type="presOf" srcId="{6554F05B-FDF0-4026-8665-AE8976C4E689}" destId="{A1CECAED-1C02-49AA-8EC2-F6503E8D6E1D}" srcOrd="0" destOrd="0" presId="urn:microsoft.com/office/officeart/2005/8/layout/vProcess5"/>
    <dgm:cxn modelId="{2F3DD7AE-35BD-4DE0-BD11-523D67C781CF}" srcId="{CFBAB9F7-94AD-40D5-87B2-A269B985F49B}" destId="{1AC6008E-CA29-435C-A85F-A5BEA830F467}" srcOrd="0" destOrd="0" parTransId="{0D8F3ED1-874A-499B-8A64-4B363C52A90C}" sibTransId="{6554F05B-FDF0-4026-8665-AE8976C4E689}"/>
    <dgm:cxn modelId="{D3F9D8B1-F617-483C-BCA6-61F944CF421D}" srcId="{CFBAB9F7-94AD-40D5-87B2-A269B985F49B}" destId="{9CE29F82-101B-4F46-A2CC-AC3EB533174C}" srcOrd="1" destOrd="0" parTransId="{209B1908-75D4-456A-9C32-097CEE50C93F}" sibTransId="{437C3EF7-3EDC-497A-BB40-71FD963503F6}"/>
    <dgm:cxn modelId="{F83D29EB-8F9D-416F-A4FC-43628C1E4A47}" type="presOf" srcId="{9CE29F82-101B-4F46-A2CC-AC3EB533174C}" destId="{9541608B-6AD2-42A9-B2B4-1D8A8B87CF42}" srcOrd="1" destOrd="0" presId="urn:microsoft.com/office/officeart/2005/8/layout/vProcess5"/>
    <dgm:cxn modelId="{F91737F7-05BB-44F5-B3BE-F77130FAE6DC}" type="presOf" srcId="{1AC6008E-CA29-435C-A85F-A5BEA830F467}" destId="{2C08F0D4-DE7B-4D28-ABD5-7D0C76C28393}" srcOrd="1" destOrd="0" presId="urn:microsoft.com/office/officeart/2005/8/layout/vProcess5"/>
    <dgm:cxn modelId="{BE00A4FB-B620-4C8B-931D-12158CDB98E8}" type="presOf" srcId="{9CE29F82-101B-4F46-A2CC-AC3EB533174C}" destId="{58B6099B-95C9-4EDD-A119-B82D2382A509}" srcOrd="0" destOrd="0" presId="urn:microsoft.com/office/officeart/2005/8/layout/vProcess5"/>
    <dgm:cxn modelId="{91387537-0C91-4914-882D-47B9BBB2FC24}" type="presParOf" srcId="{DB8E98FB-1EFD-460A-93D8-E3BEFB81946A}" destId="{34C2A7A0-E7DF-46A4-80F6-A7FC3ED73264}" srcOrd="0" destOrd="0" presId="urn:microsoft.com/office/officeart/2005/8/layout/vProcess5"/>
    <dgm:cxn modelId="{E3BF5E57-69E3-4135-BDBA-3ACB350E1618}" type="presParOf" srcId="{DB8E98FB-1EFD-460A-93D8-E3BEFB81946A}" destId="{40DCA7EF-7650-4E10-9A9B-B6B76899C137}" srcOrd="1" destOrd="0" presId="urn:microsoft.com/office/officeart/2005/8/layout/vProcess5"/>
    <dgm:cxn modelId="{03990A96-F0A6-4E4C-AA9D-486E65D36F5C}" type="presParOf" srcId="{DB8E98FB-1EFD-460A-93D8-E3BEFB81946A}" destId="{58B6099B-95C9-4EDD-A119-B82D2382A509}" srcOrd="2" destOrd="0" presId="urn:microsoft.com/office/officeart/2005/8/layout/vProcess5"/>
    <dgm:cxn modelId="{A27D0D98-AF0E-4906-8699-EE3728ABB9C8}" type="presParOf" srcId="{DB8E98FB-1EFD-460A-93D8-E3BEFB81946A}" destId="{9E879F16-B3EE-40BD-A258-BD103D3ECEB9}" srcOrd="3" destOrd="0" presId="urn:microsoft.com/office/officeart/2005/8/layout/vProcess5"/>
    <dgm:cxn modelId="{07D432C9-A397-4D38-8240-A0BB0D3C6629}" type="presParOf" srcId="{DB8E98FB-1EFD-460A-93D8-E3BEFB81946A}" destId="{A1CECAED-1C02-49AA-8EC2-F6503E8D6E1D}" srcOrd="4" destOrd="0" presId="urn:microsoft.com/office/officeart/2005/8/layout/vProcess5"/>
    <dgm:cxn modelId="{78FFBF78-7C9B-45CE-B6B4-0CD9FE4FD2A0}" type="presParOf" srcId="{DB8E98FB-1EFD-460A-93D8-E3BEFB81946A}" destId="{F2D7EF4D-9EE7-44C9-9E10-14BB7CD72643}" srcOrd="5" destOrd="0" presId="urn:microsoft.com/office/officeart/2005/8/layout/vProcess5"/>
    <dgm:cxn modelId="{2F4779C4-1AF7-4301-BFA8-CA609E2564EF}" type="presParOf" srcId="{DB8E98FB-1EFD-460A-93D8-E3BEFB81946A}" destId="{2C08F0D4-DE7B-4D28-ABD5-7D0C76C28393}" srcOrd="6" destOrd="0" presId="urn:microsoft.com/office/officeart/2005/8/layout/vProcess5"/>
    <dgm:cxn modelId="{941399E8-01B0-45E8-AF99-132BEC4D8410}" type="presParOf" srcId="{DB8E98FB-1EFD-460A-93D8-E3BEFB81946A}" destId="{9541608B-6AD2-42A9-B2B4-1D8A8B87CF42}" srcOrd="7" destOrd="0" presId="urn:microsoft.com/office/officeart/2005/8/layout/vProcess5"/>
    <dgm:cxn modelId="{8F0BA799-003F-4655-B0EB-73927AC86A4F}" type="presParOf" srcId="{DB8E98FB-1EFD-460A-93D8-E3BEFB81946A}" destId="{6663EB49-2A48-4C36-A808-55FA5934908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557E9F-9DC9-4074-8E98-EF876725A6AC}"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CBE407F1-29B1-4BA1-990D-E2815045F22A}">
      <dgm:prSet/>
      <dgm:spPr/>
      <dgm:t>
        <a:bodyPr/>
        <a:lstStyle/>
        <a:p>
          <a:r>
            <a:rPr lang="en-US"/>
            <a:t>Threat modeling is a process for identifying and prioritizing potential threats and vulnerabilities to a system or application.</a:t>
          </a:r>
        </a:p>
      </dgm:t>
    </dgm:pt>
    <dgm:pt modelId="{BD2C105B-ED1F-4A1D-AD62-3206EE13763A}" type="parTrans" cxnId="{C3745245-AA4A-465E-B6BC-234EA3F69406}">
      <dgm:prSet/>
      <dgm:spPr/>
      <dgm:t>
        <a:bodyPr/>
        <a:lstStyle/>
        <a:p>
          <a:endParaRPr lang="en-US"/>
        </a:p>
      </dgm:t>
    </dgm:pt>
    <dgm:pt modelId="{47420515-8C1E-44E1-827B-2169EB530E4E}" type="sibTrans" cxnId="{C3745245-AA4A-465E-B6BC-234EA3F69406}">
      <dgm:prSet/>
      <dgm:spPr/>
      <dgm:t>
        <a:bodyPr/>
        <a:lstStyle/>
        <a:p>
          <a:endParaRPr lang="en-US"/>
        </a:p>
      </dgm:t>
    </dgm:pt>
    <dgm:pt modelId="{619F0392-D456-4DAC-8CB1-2AE9E2C6099D}">
      <dgm:prSet/>
      <dgm:spPr/>
      <dgm:t>
        <a:bodyPr/>
        <a:lstStyle/>
        <a:p>
          <a:r>
            <a:rPr lang="en-US"/>
            <a:t>The goal of threat modeling is to improve the security of a system by identifying potential attack vectors and implementing appropriate security controls.</a:t>
          </a:r>
        </a:p>
      </dgm:t>
    </dgm:pt>
    <dgm:pt modelId="{80C0671F-4B9A-45AA-89B6-67932E0DD0F5}" type="parTrans" cxnId="{FD939011-B3B2-4C68-AAC6-1D47C3B99BF0}">
      <dgm:prSet/>
      <dgm:spPr/>
      <dgm:t>
        <a:bodyPr/>
        <a:lstStyle/>
        <a:p>
          <a:endParaRPr lang="en-US"/>
        </a:p>
      </dgm:t>
    </dgm:pt>
    <dgm:pt modelId="{E4232ECE-9A9C-45EE-8F32-31C294481728}" type="sibTrans" cxnId="{FD939011-B3B2-4C68-AAC6-1D47C3B99BF0}">
      <dgm:prSet/>
      <dgm:spPr/>
      <dgm:t>
        <a:bodyPr/>
        <a:lstStyle/>
        <a:p>
          <a:endParaRPr lang="en-US"/>
        </a:p>
      </dgm:t>
    </dgm:pt>
    <dgm:pt modelId="{FEE833C3-F4DA-47F9-8080-C8A6F3DAA39A}">
      <dgm:prSet/>
      <dgm:spPr/>
      <dgm:t>
        <a:bodyPr/>
        <a:lstStyle/>
        <a:p>
          <a:r>
            <a:rPr lang="en-US"/>
            <a:t>There are five major threat modeling steps:</a:t>
          </a:r>
        </a:p>
      </dgm:t>
    </dgm:pt>
    <dgm:pt modelId="{EAC680C4-6A52-4915-AB4A-F1C1B6780E24}" type="parTrans" cxnId="{E5A166D2-8E14-49DF-80DA-65E7B485AF96}">
      <dgm:prSet/>
      <dgm:spPr/>
      <dgm:t>
        <a:bodyPr/>
        <a:lstStyle/>
        <a:p>
          <a:endParaRPr lang="en-US"/>
        </a:p>
      </dgm:t>
    </dgm:pt>
    <dgm:pt modelId="{312D8D7B-211A-4698-991F-A66D45B4BC80}" type="sibTrans" cxnId="{E5A166D2-8E14-49DF-80DA-65E7B485AF96}">
      <dgm:prSet/>
      <dgm:spPr/>
      <dgm:t>
        <a:bodyPr/>
        <a:lstStyle/>
        <a:p>
          <a:endParaRPr lang="en-US"/>
        </a:p>
      </dgm:t>
    </dgm:pt>
    <dgm:pt modelId="{7FD7A7D1-DE99-46C4-9A74-6924E90BB1B1}">
      <dgm:prSet/>
      <dgm:spPr/>
      <dgm:t>
        <a:bodyPr/>
        <a:lstStyle/>
        <a:p>
          <a:r>
            <a:rPr lang="en-US"/>
            <a:t>Defining security requirements. </a:t>
          </a:r>
        </a:p>
      </dgm:t>
    </dgm:pt>
    <dgm:pt modelId="{21C89786-6922-45BA-AF17-FA55189115E3}" type="parTrans" cxnId="{90D096ED-9CF4-485C-85CC-66F7273BDBE8}">
      <dgm:prSet/>
      <dgm:spPr/>
      <dgm:t>
        <a:bodyPr/>
        <a:lstStyle/>
        <a:p>
          <a:endParaRPr lang="en-US"/>
        </a:p>
      </dgm:t>
    </dgm:pt>
    <dgm:pt modelId="{5536D238-CD25-4BC1-82FF-15E6F4659CDB}" type="sibTrans" cxnId="{90D096ED-9CF4-485C-85CC-66F7273BDBE8}">
      <dgm:prSet/>
      <dgm:spPr/>
      <dgm:t>
        <a:bodyPr/>
        <a:lstStyle/>
        <a:p>
          <a:endParaRPr lang="en-US"/>
        </a:p>
      </dgm:t>
    </dgm:pt>
    <dgm:pt modelId="{C1A4C83B-D9B1-4D5B-A3EE-1DE29AA6C76F}">
      <dgm:prSet/>
      <dgm:spPr/>
      <dgm:t>
        <a:bodyPr/>
        <a:lstStyle/>
        <a:p>
          <a:r>
            <a:rPr lang="en-US"/>
            <a:t>Creating an application diagram. </a:t>
          </a:r>
        </a:p>
      </dgm:t>
    </dgm:pt>
    <dgm:pt modelId="{CF24BD6C-1A59-408F-B7F3-74C7A37379B7}" type="parTrans" cxnId="{1EB168B8-A94B-42B4-AC1E-CAB775F0F2A3}">
      <dgm:prSet/>
      <dgm:spPr/>
      <dgm:t>
        <a:bodyPr/>
        <a:lstStyle/>
        <a:p>
          <a:endParaRPr lang="en-US"/>
        </a:p>
      </dgm:t>
    </dgm:pt>
    <dgm:pt modelId="{F53E668A-D83F-43DF-AB5D-1B83A231080E}" type="sibTrans" cxnId="{1EB168B8-A94B-42B4-AC1E-CAB775F0F2A3}">
      <dgm:prSet/>
      <dgm:spPr/>
      <dgm:t>
        <a:bodyPr/>
        <a:lstStyle/>
        <a:p>
          <a:endParaRPr lang="en-US"/>
        </a:p>
      </dgm:t>
    </dgm:pt>
    <dgm:pt modelId="{C745A87A-0E3C-42BA-A40F-F5A6EA51A78E}">
      <dgm:prSet/>
      <dgm:spPr/>
      <dgm:t>
        <a:bodyPr/>
        <a:lstStyle/>
        <a:p>
          <a:r>
            <a:rPr lang="en-US"/>
            <a:t>Identifying threats. </a:t>
          </a:r>
        </a:p>
      </dgm:t>
    </dgm:pt>
    <dgm:pt modelId="{C4D34049-0E6B-47B3-A778-3F9A458A232C}" type="parTrans" cxnId="{89897B79-CEDF-41CD-9E91-CF7FEF2BD32B}">
      <dgm:prSet/>
      <dgm:spPr/>
      <dgm:t>
        <a:bodyPr/>
        <a:lstStyle/>
        <a:p>
          <a:endParaRPr lang="en-US"/>
        </a:p>
      </dgm:t>
    </dgm:pt>
    <dgm:pt modelId="{F440CD03-7058-492B-B8D5-D13272AE1163}" type="sibTrans" cxnId="{89897B79-CEDF-41CD-9E91-CF7FEF2BD32B}">
      <dgm:prSet/>
      <dgm:spPr/>
      <dgm:t>
        <a:bodyPr/>
        <a:lstStyle/>
        <a:p>
          <a:endParaRPr lang="en-US"/>
        </a:p>
      </dgm:t>
    </dgm:pt>
    <dgm:pt modelId="{18B2C1D6-09F1-4AE1-AC6E-997A6A1252FC}">
      <dgm:prSet/>
      <dgm:spPr/>
      <dgm:t>
        <a:bodyPr/>
        <a:lstStyle/>
        <a:p>
          <a:r>
            <a:rPr lang="en-US"/>
            <a:t>Mitigating threats. </a:t>
          </a:r>
        </a:p>
      </dgm:t>
    </dgm:pt>
    <dgm:pt modelId="{EF083741-8E47-46DE-BBC1-8E17E6163422}" type="parTrans" cxnId="{28AD6CAA-F71E-4D45-A39B-FBD8C33C63F5}">
      <dgm:prSet/>
      <dgm:spPr/>
      <dgm:t>
        <a:bodyPr/>
        <a:lstStyle/>
        <a:p>
          <a:endParaRPr lang="en-US"/>
        </a:p>
      </dgm:t>
    </dgm:pt>
    <dgm:pt modelId="{8E669C97-FFE4-430A-9D6B-FEBFB413810C}" type="sibTrans" cxnId="{28AD6CAA-F71E-4D45-A39B-FBD8C33C63F5}">
      <dgm:prSet/>
      <dgm:spPr/>
      <dgm:t>
        <a:bodyPr/>
        <a:lstStyle/>
        <a:p>
          <a:endParaRPr lang="en-US"/>
        </a:p>
      </dgm:t>
    </dgm:pt>
    <dgm:pt modelId="{186D65A1-3BDE-4FBB-BB34-DFF23BBCEF84}">
      <dgm:prSet/>
      <dgm:spPr/>
      <dgm:t>
        <a:bodyPr/>
        <a:lstStyle/>
        <a:p>
          <a:r>
            <a:rPr lang="en-US"/>
            <a:t>Validating that threats have been mitigated. </a:t>
          </a:r>
        </a:p>
      </dgm:t>
    </dgm:pt>
    <dgm:pt modelId="{336A7EA2-C76E-48CE-8BE4-AE855615EDE3}" type="parTrans" cxnId="{FEF432A6-B569-48FD-AD20-EB480ED53534}">
      <dgm:prSet/>
      <dgm:spPr/>
      <dgm:t>
        <a:bodyPr/>
        <a:lstStyle/>
        <a:p>
          <a:endParaRPr lang="en-US"/>
        </a:p>
      </dgm:t>
    </dgm:pt>
    <dgm:pt modelId="{55E8C538-2C23-4C84-8F0A-71FB6EBC0CC6}" type="sibTrans" cxnId="{FEF432A6-B569-48FD-AD20-EB480ED53534}">
      <dgm:prSet/>
      <dgm:spPr/>
      <dgm:t>
        <a:bodyPr/>
        <a:lstStyle/>
        <a:p>
          <a:endParaRPr lang="en-US"/>
        </a:p>
      </dgm:t>
    </dgm:pt>
    <dgm:pt modelId="{35DD5574-B12D-4EAB-BB50-F843D96BBBC1}" type="pres">
      <dgm:prSet presAssocID="{13557E9F-9DC9-4074-8E98-EF876725A6AC}" presName="Name0" presStyleCnt="0">
        <dgm:presLayoutVars>
          <dgm:dir/>
          <dgm:animLvl val="lvl"/>
          <dgm:resizeHandles val="exact"/>
        </dgm:presLayoutVars>
      </dgm:prSet>
      <dgm:spPr/>
    </dgm:pt>
    <dgm:pt modelId="{E035F6B6-DE1E-494B-8B13-043D5413DFBA}" type="pres">
      <dgm:prSet presAssocID="{FEE833C3-F4DA-47F9-8080-C8A6F3DAA39A}" presName="boxAndChildren" presStyleCnt="0"/>
      <dgm:spPr/>
    </dgm:pt>
    <dgm:pt modelId="{215F6258-6025-408B-A4CF-C38A706E009B}" type="pres">
      <dgm:prSet presAssocID="{FEE833C3-F4DA-47F9-8080-C8A6F3DAA39A}" presName="parentTextBox" presStyleLbl="node1" presStyleIdx="0" presStyleCnt="3"/>
      <dgm:spPr/>
    </dgm:pt>
    <dgm:pt modelId="{67AB94FC-2788-4532-ABC3-EB7BCFA0B107}" type="pres">
      <dgm:prSet presAssocID="{FEE833C3-F4DA-47F9-8080-C8A6F3DAA39A}" presName="entireBox" presStyleLbl="node1" presStyleIdx="0" presStyleCnt="3"/>
      <dgm:spPr/>
    </dgm:pt>
    <dgm:pt modelId="{78F53474-8227-4C2A-BC3E-7F0C955B2D77}" type="pres">
      <dgm:prSet presAssocID="{FEE833C3-F4DA-47F9-8080-C8A6F3DAA39A}" presName="descendantBox" presStyleCnt="0"/>
      <dgm:spPr/>
    </dgm:pt>
    <dgm:pt modelId="{10AE05F2-2B40-4295-A9A6-5B75BE168CEA}" type="pres">
      <dgm:prSet presAssocID="{7FD7A7D1-DE99-46C4-9A74-6924E90BB1B1}" presName="childTextBox" presStyleLbl="fgAccFollowNode1" presStyleIdx="0" presStyleCnt="5">
        <dgm:presLayoutVars>
          <dgm:bulletEnabled val="1"/>
        </dgm:presLayoutVars>
      </dgm:prSet>
      <dgm:spPr/>
    </dgm:pt>
    <dgm:pt modelId="{8064C146-0930-40D6-9505-101A4A0E28AA}" type="pres">
      <dgm:prSet presAssocID="{C1A4C83B-D9B1-4D5B-A3EE-1DE29AA6C76F}" presName="childTextBox" presStyleLbl="fgAccFollowNode1" presStyleIdx="1" presStyleCnt="5">
        <dgm:presLayoutVars>
          <dgm:bulletEnabled val="1"/>
        </dgm:presLayoutVars>
      </dgm:prSet>
      <dgm:spPr/>
    </dgm:pt>
    <dgm:pt modelId="{CD2A092A-EDAC-49E1-85D1-53E56F3810AF}" type="pres">
      <dgm:prSet presAssocID="{C745A87A-0E3C-42BA-A40F-F5A6EA51A78E}" presName="childTextBox" presStyleLbl="fgAccFollowNode1" presStyleIdx="2" presStyleCnt="5">
        <dgm:presLayoutVars>
          <dgm:bulletEnabled val="1"/>
        </dgm:presLayoutVars>
      </dgm:prSet>
      <dgm:spPr/>
    </dgm:pt>
    <dgm:pt modelId="{9A0ECAC3-0E5C-4956-A65D-6ED7C0F484D8}" type="pres">
      <dgm:prSet presAssocID="{18B2C1D6-09F1-4AE1-AC6E-997A6A1252FC}" presName="childTextBox" presStyleLbl="fgAccFollowNode1" presStyleIdx="3" presStyleCnt="5">
        <dgm:presLayoutVars>
          <dgm:bulletEnabled val="1"/>
        </dgm:presLayoutVars>
      </dgm:prSet>
      <dgm:spPr/>
    </dgm:pt>
    <dgm:pt modelId="{11D45185-5911-4860-89A5-9B38BB4E1604}" type="pres">
      <dgm:prSet presAssocID="{186D65A1-3BDE-4FBB-BB34-DFF23BBCEF84}" presName="childTextBox" presStyleLbl="fgAccFollowNode1" presStyleIdx="4" presStyleCnt="5">
        <dgm:presLayoutVars>
          <dgm:bulletEnabled val="1"/>
        </dgm:presLayoutVars>
      </dgm:prSet>
      <dgm:spPr/>
    </dgm:pt>
    <dgm:pt modelId="{F843FA0A-DE4F-4B36-8576-5C7D4830CB99}" type="pres">
      <dgm:prSet presAssocID="{E4232ECE-9A9C-45EE-8F32-31C294481728}" presName="sp" presStyleCnt="0"/>
      <dgm:spPr/>
    </dgm:pt>
    <dgm:pt modelId="{A7185437-2FCE-4471-85E7-575919D11E7B}" type="pres">
      <dgm:prSet presAssocID="{619F0392-D456-4DAC-8CB1-2AE9E2C6099D}" presName="arrowAndChildren" presStyleCnt="0"/>
      <dgm:spPr/>
    </dgm:pt>
    <dgm:pt modelId="{FED15412-DAC9-4FB3-9CD1-08C21353A137}" type="pres">
      <dgm:prSet presAssocID="{619F0392-D456-4DAC-8CB1-2AE9E2C6099D}" presName="parentTextArrow" presStyleLbl="node1" presStyleIdx="1" presStyleCnt="3"/>
      <dgm:spPr/>
    </dgm:pt>
    <dgm:pt modelId="{4464B0EF-F02D-44AD-99DA-8D49F5439551}" type="pres">
      <dgm:prSet presAssocID="{47420515-8C1E-44E1-827B-2169EB530E4E}" presName="sp" presStyleCnt="0"/>
      <dgm:spPr/>
    </dgm:pt>
    <dgm:pt modelId="{C50DB94D-D1E5-4CB0-A445-4E29EA387675}" type="pres">
      <dgm:prSet presAssocID="{CBE407F1-29B1-4BA1-990D-E2815045F22A}" presName="arrowAndChildren" presStyleCnt="0"/>
      <dgm:spPr/>
    </dgm:pt>
    <dgm:pt modelId="{4E5E3C5E-AAD0-41A4-A247-945B79D5C838}" type="pres">
      <dgm:prSet presAssocID="{CBE407F1-29B1-4BA1-990D-E2815045F22A}" presName="parentTextArrow" presStyleLbl="node1" presStyleIdx="2" presStyleCnt="3"/>
      <dgm:spPr/>
    </dgm:pt>
  </dgm:ptLst>
  <dgm:cxnLst>
    <dgm:cxn modelId="{FD939011-B3B2-4C68-AAC6-1D47C3B99BF0}" srcId="{13557E9F-9DC9-4074-8E98-EF876725A6AC}" destId="{619F0392-D456-4DAC-8CB1-2AE9E2C6099D}" srcOrd="1" destOrd="0" parTransId="{80C0671F-4B9A-45AA-89B6-67932E0DD0F5}" sibTransId="{E4232ECE-9A9C-45EE-8F32-31C294481728}"/>
    <dgm:cxn modelId="{AFEF9A1E-4DB0-426E-B092-C0EA2E6F809F}" type="presOf" srcId="{C1A4C83B-D9B1-4D5B-A3EE-1DE29AA6C76F}" destId="{8064C146-0930-40D6-9505-101A4A0E28AA}" srcOrd="0" destOrd="0" presId="urn:microsoft.com/office/officeart/2005/8/layout/process4"/>
    <dgm:cxn modelId="{64E4B33A-C10E-46E6-98E8-534AC46485B8}" type="presOf" srcId="{FEE833C3-F4DA-47F9-8080-C8A6F3DAA39A}" destId="{67AB94FC-2788-4532-ABC3-EB7BCFA0B107}" srcOrd="1" destOrd="0" presId="urn:microsoft.com/office/officeart/2005/8/layout/process4"/>
    <dgm:cxn modelId="{C3745245-AA4A-465E-B6BC-234EA3F69406}" srcId="{13557E9F-9DC9-4074-8E98-EF876725A6AC}" destId="{CBE407F1-29B1-4BA1-990D-E2815045F22A}" srcOrd="0" destOrd="0" parTransId="{BD2C105B-ED1F-4A1D-AD62-3206EE13763A}" sibTransId="{47420515-8C1E-44E1-827B-2169EB530E4E}"/>
    <dgm:cxn modelId="{9D58C56A-705F-4F9C-900A-C83AFE11E557}" type="presOf" srcId="{7FD7A7D1-DE99-46C4-9A74-6924E90BB1B1}" destId="{10AE05F2-2B40-4295-A9A6-5B75BE168CEA}" srcOrd="0" destOrd="0" presId="urn:microsoft.com/office/officeart/2005/8/layout/process4"/>
    <dgm:cxn modelId="{72F7D553-4000-4E4D-9646-50DDA38CE357}" type="presOf" srcId="{CBE407F1-29B1-4BA1-990D-E2815045F22A}" destId="{4E5E3C5E-AAD0-41A4-A247-945B79D5C838}" srcOrd="0" destOrd="0" presId="urn:microsoft.com/office/officeart/2005/8/layout/process4"/>
    <dgm:cxn modelId="{89897B79-CEDF-41CD-9E91-CF7FEF2BD32B}" srcId="{FEE833C3-F4DA-47F9-8080-C8A6F3DAA39A}" destId="{C745A87A-0E3C-42BA-A40F-F5A6EA51A78E}" srcOrd="2" destOrd="0" parTransId="{C4D34049-0E6B-47B3-A778-3F9A458A232C}" sibTransId="{F440CD03-7058-492B-B8D5-D13272AE1163}"/>
    <dgm:cxn modelId="{C32F9A80-07F1-43A0-B061-C37E857FFF12}" type="presOf" srcId="{186D65A1-3BDE-4FBB-BB34-DFF23BBCEF84}" destId="{11D45185-5911-4860-89A5-9B38BB4E1604}" srcOrd="0" destOrd="0" presId="urn:microsoft.com/office/officeart/2005/8/layout/process4"/>
    <dgm:cxn modelId="{758B7384-6BD0-465E-962E-1D3E099E4AB9}" type="presOf" srcId="{13557E9F-9DC9-4074-8E98-EF876725A6AC}" destId="{35DD5574-B12D-4EAB-BB50-F843D96BBBC1}" srcOrd="0" destOrd="0" presId="urn:microsoft.com/office/officeart/2005/8/layout/process4"/>
    <dgm:cxn modelId="{FEF432A6-B569-48FD-AD20-EB480ED53534}" srcId="{FEE833C3-F4DA-47F9-8080-C8A6F3DAA39A}" destId="{186D65A1-3BDE-4FBB-BB34-DFF23BBCEF84}" srcOrd="4" destOrd="0" parTransId="{336A7EA2-C76E-48CE-8BE4-AE855615EDE3}" sibTransId="{55E8C538-2C23-4C84-8F0A-71FB6EBC0CC6}"/>
    <dgm:cxn modelId="{B7A408A8-D935-4059-9B2A-E85D07C21A50}" type="presOf" srcId="{18B2C1D6-09F1-4AE1-AC6E-997A6A1252FC}" destId="{9A0ECAC3-0E5C-4956-A65D-6ED7C0F484D8}" srcOrd="0" destOrd="0" presId="urn:microsoft.com/office/officeart/2005/8/layout/process4"/>
    <dgm:cxn modelId="{28AD6CAA-F71E-4D45-A39B-FBD8C33C63F5}" srcId="{FEE833C3-F4DA-47F9-8080-C8A6F3DAA39A}" destId="{18B2C1D6-09F1-4AE1-AC6E-997A6A1252FC}" srcOrd="3" destOrd="0" parTransId="{EF083741-8E47-46DE-BBC1-8E17E6163422}" sibTransId="{8E669C97-FFE4-430A-9D6B-FEBFB413810C}"/>
    <dgm:cxn modelId="{B0CA4EB7-DB76-4A17-B398-EB8D03095309}" type="presOf" srcId="{619F0392-D456-4DAC-8CB1-2AE9E2C6099D}" destId="{FED15412-DAC9-4FB3-9CD1-08C21353A137}" srcOrd="0" destOrd="0" presId="urn:microsoft.com/office/officeart/2005/8/layout/process4"/>
    <dgm:cxn modelId="{1EB168B8-A94B-42B4-AC1E-CAB775F0F2A3}" srcId="{FEE833C3-F4DA-47F9-8080-C8A6F3DAA39A}" destId="{C1A4C83B-D9B1-4D5B-A3EE-1DE29AA6C76F}" srcOrd="1" destOrd="0" parTransId="{CF24BD6C-1A59-408F-B7F3-74C7A37379B7}" sibTransId="{F53E668A-D83F-43DF-AB5D-1B83A231080E}"/>
    <dgm:cxn modelId="{6565C3BD-DCA2-49B9-801D-41542863E15B}" type="presOf" srcId="{C745A87A-0E3C-42BA-A40F-F5A6EA51A78E}" destId="{CD2A092A-EDAC-49E1-85D1-53E56F3810AF}" srcOrd="0" destOrd="0" presId="urn:microsoft.com/office/officeart/2005/8/layout/process4"/>
    <dgm:cxn modelId="{E5A166D2-8E14-49DF-80DA-65E7B485AF96}" srcId="{13557E9F-9DC9-4074-8E98-EF876725A6AC}" destId="{FEE833C3-F4DA-47F9-8080-C8A6F3DAA39A}" srcOrd="2" destOrd="0" parTransId="{EAC680C4-6A52-4915-AB4A-F1C1B6780E24}" sibTransId="{312D8D7B-211A-4698-991F-A66D45B4BC80}"/>
    <dgm:cxn modelId="{90D096ED-9CF4-485C-85CC-66F7273BDBE8}" srcId="{FEE833C3-F4DA-47F9-8080-C8A6F3DAA39A}" destId="{7FD7A7D1-DE99-46C4-9A74-6924E90BB1B1}" srcOrd="0" destOrd="0" parTransId="{21C89786-6922-45BA-AF17-FA55189115E3}" sibTransId="{5536D238-CD25-4BC1-82FF-15E6F4659CDB}"/>
    <dgm:cxn modelId="{F3480AFF-6E00-4C90-A507-ACAC16457E41}" type="presOf" srcId="{FEE833C3-F4DA-47F9-8080-C8A6F3DAA39A}" destId="{215F6258-6025-408B-A4CF-C38A706E009B}" srcOrd="0" destOrd="0" presId="urn:microsoft.com/office/officeart/2005/8/layout/process4"/>
    <dgm:cxn modelId="{462467E3-1761-4BCD-81BC-856598C96366}" type="presParOf" srcId="{35DD5574-B12D-4EAB-BB50-F843D96BBBC1}" destId="{E035F6B6-DE1E-494B-8B13-043D5413DFBA}" srcOrd="0" destOrd="0" presId="urn:microsoft.com/office/officeart/2005/8/layout/process4"/>
    <dgm:cxn modelId="{3D312A54-E465-46BE-AC94-4624CE753D8F}" type="presParOf" srcId="{E035F6B6-DE1E-494B-8B13-043D5413DFBA}" destId="{215F6258-6025-408B-A4CF-C38A706E009B}" srcOrd="0" destOrd="0" presId="urn:microsoft.com/office/officeart/2005/8/layout/process4"/>
    <dgm:cxn modelId="{345F044E-B970-4D1E-BE89-A8438ED5625F}" type="presParOf" srcId="{E035F6B6-DE1E-494B-8B13-043D5413DFBA}" destId="{67AB94FC-2788-4532-ABC3-EB7BCFA0B107}" srcOrd="1" destOrd="0" presId="urn:microsoft.com/office/officeart/2005/8/layout/process4"/>
    <dgm:cxn modelId="{026866EB-59E5-4C34-B7A8-DA8D07638548}" type="presParOf" srcId="{E035F6B6-DE1E-494B-8B13-043D5413DFBA}" destId="{78F53474-8227-4C2A-BC3E-7F0C955B2D77}" srcOrd="2" destOrd="0" presId="urn:microsoft.com/office/officeart/2005/8/layout/process4"/>
    <dgm:cxn modelId="{528741A1-D93D-41B2-8F79-132018AE12A7}" type="presParOf" srcId="{78F53474-8227-4C2A-BC3E-7F0C955B2D77}" destId="{10AE05F2-2B40-4295-A9A6-5B75BE168CEA}" srcOrd="0" destOrd="0" presId="urn:microsoft.com/office/officeart/2005/8/layout/process4"/>
    <dgm:cxn modelId="{7C609FE8-DE65-464B-85D6-2491BE9C941E}" type="presParOf" srcId="{78F53474-8227-4C2A-BC3E-7F0C955B2D77}" destId="{8064C146-0930-40D6-9505-101A4A0E28AA}" srcOrd="1" destOrd="0" presId="urn:microsoft.com/office/officeart/2005/8/layout/process4"/>
    <dgm:cxn modelId="{05CB4BA1-59BE-4A7F-B390-340321AD9163}" type="presParOf" srcId="{78F53474-8227-4C2A-BC3E-7F0C955B2D77}" destId="{CD2A092A-EDAC-49E1-85D1-53E56F3810AF}" srcOrd="2" destOrd="0" presId="urn:microsoft.com/office/officeart/2005/8/layout/process4"/>
    <dgm:cxn modelId="{E0365C6E-AB92-4B69-9478-7A64169EC31B}" type="presParOf" srcId="{78F53474-8227-4C2A-BC3E-7F0C955B2D77}" destId="{9A0ECAC3-0E5C-4956-A65D-6ED7C0F484D8}" srcOrd="3" destOrd="0" presId="urn:microsoft.com/office/officeart/2005/8/layout/process4"/>
    <dgm:cxn modelId="{1266F15A-DCB6-43F8-847C-323843DD18F9}" type="presParOf" srcId="{78F53474-8227-4C2A-BC3E-7F0C955B2D77}" destId="{11D45185-5911-4860-89A5-9B38BB4E1604}" srcOrd="4" destOrd="0" presId="urn:microsoft.com/office/officeart/2005/8/layout/process4"/>
    <dgm:cxn modelId="{D10E18FC-0EBA-4A4B-AFA4-8DEE9DE22B8D}" type="presParOf" srcId="{35DD5574-B12D-4EAB-BB50-F843D96BBBC1}" destId="{F843FA0A-DE4F-4B36-8576-5C7D4830CB99}" srcOrd="1" destOrd="0" presId="urn:microsoft.com/office/officeart/2005/8/layout/process4"/>
    <dgm:cxn modelId="{23EB8333-ADE7-42CB-9BE6-F179714EB662}" type="presParOf" srcId="{35DD5574-B12D-4EAB-BB50-F843D96BBBC1}" destId="{A7185437-2FCE-4471-85E7-575919D11E7B}" srcOrd="2" destOrd="0" presId="urn:microsoft.com/office/officeart/2005/8/layout/process4"/>
    <dgm:cxn modelId="{415DBF63-EFDB-4812-88E2-EF3AE7D1CBE6}" type="presParOf" srcId="{A7185437-2FCE-4471-85E7-575919D11E7B}" destId="{FED15412-DAC9-4FB3-9CD1-08C21353A137}" srcOrd="0" destOrd="0" presId="urn:microsoft.com/office/officeart/2005/8/layout/process4"/>
    <dgm:cxn modelId="{ED2C447C-EECA-4371-A4F5-0E8B82DF8371}" type="presParOf" srcId="{35DD5574-B12D-4EAB-BB50-F843D96BBBC1}" destId="{4464B0EF-F02D-44AD-99DA-8D49F5439551}" srcOrd="3" destOrd="0" presId="urn:microsoft.com/office/officeart/2005/8/layout/process4"/>
    <dgm:cxn modelId="{DA88DCF2-68AB-418B-B54D-365485752E5A}" type="presParOf" srcId="{35DD5574-B12D-4EAB-BB50-F843D96BBBC1}" destId="{C50DB94D-D1E5-4CB0-A445-4E29EA387675}" srcOrd="4" destOrd="0" presId="urn:microsoft.com/office/officeart/2005/8/layout/process4"/>
    <dgm:cxn modelId="{9BE1EF42-B7BD-43AC-9690-9E8AD1581961}" type="presParOf" srcId="{C50DB94D-D1E5-4CB0-A445-4E29EA387675}" destId="{4E5E3C5E-AAD0-41A4-A247-945B79D5C83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D4089F-2E3A-465C-B174-6F7965BC4A0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084A5C5-9BF1-4F35-8554-5EF01D3EE519}">
      <dgm:prSet/>
      <dgm:spPr/>
      <dgm:t>
        <a:bodyPr/>
        <a:lstStyle/>
        <a:p>
          <a:pPr rtl="0"/>
          <a:r>
            <a:rPr lang="en-US">
              <a:latin typeface="Tw Cen MT Condensed" panose="020B0606020104020203"/>
            </a:rPr>
            <a:t>A community-driven</a:t>
          </a:r>
          <a:r>
            <a:rPr lang="en-US"/>
            <a:t> effort to establish a set of principles and best practices for threat modeling.</a:t>
          </a:r>
          <a:r>
            <a:rPr lang="en-US">
              <a:latin typeface="Tw Cen MT Condensed" panose="020B0606020104020203"/>
            </a:rPr>
            <a:t> </a:t>
          </a:r>
          <a:endParaRPr lang="en-US"/>
        </a:p>
      </dgm:t>
    </dgm:pt>
    <dgm:pt modelId="{4C13135B-B7A8-4261-A921-68F1832D828C}" type="parTrans" cxnId="{81C0E988-6B8A-4BB3-BD6B-189F4656B8AA}">
      <dgm:prSet/>
      <dgm:spPr/>
      <dgm:t>
        <a:bodyPr/>
        <a:lstStyle/>
        <a:p>
          <a:endParaRPr lang="en-US"/>
        </a:p>
      </dgm:t>
    </dgm:pt>
    <dgm:pt modelId="{A3054010-58DC-4437-BFF5-CEF32B70F76E}" type="sibTrans" cxnId="{81C0E988-6B8A-4BB3-BD6B-189F4656B8AA}">
      <dgm:prSet/>
      <dgm:spPr/>
      <dgm:t>
        <a:bodyPr/>
        <a:lstStyle/>
        <a:p>
          <a:endParaRPr lang="en-US"/>
        </a:p>
      </dgm:t>
    </dgm:pt>
    <dgm:pt modelId="{D97EE7EE-3A13-4B0D-B708-06385D7A9B01}">
      <dgm:prSet/>
      <dgm:spPr/>
      <dgm:t>
        <a:bodyPr/>
        <a:lstStyle/>
        <a:p>
          <a:pPr rtl="0"/>
          <a:r>
            <a:rPr lang="en-US"/>
            <a:t>It provides a framework for understanding the purpose and scope of threat modeling, and emphasizes the importance of collaboration, communication, and continuous improvement.</a:t>
          </a:r>
          <a:r>
            <a:rPr lang="en-US">
              <a:latin typeface="Tw Cen MT Condensed" panose="020B0606020104020203"/>
            </a:rPr>
            <a:t> </a:t>
          </a:r>
          <a:endParaRPr lang="en-US"/>
        </a:p>
      </dgm:t>
    </dgm:pt>
    <dgm:pt modelId="{8A61D902-FCA1-4CC6-8656-09AA1E7B7C74}" type="parTrans" cxnId="{AE6A6415-36B6-4764-AB05-C2CB900079FC}">
      <dgm:prSet/>
      <dgm:spPr/>
      <dgm:t>
        <a:bodyPr/>
        <a:lstStyle/>
        <a:p>
          <a:endParaRPr lang="en-US"/>
        </a:p>
      </dgm:t>
    </dgm:pt>
    <dgm:pt modelId="{25B13D30-76ED-45C7-A1D4-33DC86025E40}" type="sibTrans" cxnId="{AE6A6415-36B6-4764-AB05-C2CB900079FC}">
      <dgm:prSet/>
      <dgm:spPr/>
      <dgm:t>
        <a:bodyPr/>
        <a:lstStyle/>
        <a:p>
          <a:endParaRPr lang="en-US"/>
        </a:p>
      </dgm:t>
    </dgm:pt>
    <dgm:pt modelId="{3869B80E-9D5A-43C2-9BBB-860D31681C63}" type="pres">
      <dgm:prSet presAssocID="{B6D4089F-2E3A-465C-B174-6F7965BC4A00}" presName="hierChild1" presStyleCnt="0">
        <dgm:presLayoutVars>
          <dgm:chPref val="1"/>
          <dgm:dir/>
          <dgm:animOne val="branch"/>
          <dgm:animLvl val="lvl"/>
          <dgm:resizeHandles/>
        </dgm:presLayoutVars>
      </dgm:prSet>
      <dgm:spPr/>
    </dgm:pt>
    <dgm:pt modelId="{C16C1EB4-58EF-409B-8BE1-464BE782AAD2}" type="pres">
      <dgm:prSet presAssocID="{7084A5C5-9BF1-4F35-8554-5EF01D3EE519}" presName="hierRoot1" presStyleCnt="0"/>
      <dgm:spPr/>
    </dgm:pt>
    <dgm:pt modelId="{1A0B157F-058C-4041-ADFF-34F204627E2E}" type="pres">
      <dgm:prSet presAssocID="{7084A5C5-9BF1-4F35-8554-5EF01D3EE519}" presName="composite" presStyleCnt="0"/>
      <dgm:spPr/>
    </dgm:pt>
    <dgm:pt modelId="{214E68EA-3931-47FA-B20F-60E13EFBD133}" type="pres">
      <dgm:prSet presAssocID="{7084A5C5-9BF1-4F35-8554-5EF01D3EE519}" presName="background" presStyleLbl="node0" presStyleIdx="0" presStyleCnt="2"/>
      <dgm:spPr/>
    </dgm:pt>
    <dgm:pt modelId="{88F7CE16-5FDE-4AA0-A504-A60A8B88D3BD}" type="pres">
      <dgm:prSet presAssocID="{7084A5C5-9BF1-4F35-8554-5EF01D3EE519}" presName="text" presStyleLbl="fgAcc0" presStyleIdx="0" presStyleCnt="2">
        <dgm:presLayoutVars>
          <dgm:chPref val="3"/>
        </dgm:presLayoutVars>
      </dgm:prSet>
      <dgm:spPr/>
    </dgm:pt>
    <dgm:pt modelId="{A8F90328-2D61-4028-880A-30563C77C661}" type="pres">
      <dgm:prSet presAssocID="{7084A5C5-9BF1-4F35-8554-5EF01D3EE519}" presName="hierChild2" presStyleCnt="0"/>
      <dgm:spPr/>
    </dgm:pt>
    <dgm:pt modelId="{52F18030-62D5-4072-B33A-D780A0949F7C}" type="pres">
      <dgm:prSet presAssocID="{D97EE7EE-3A13-4B0D-B708-06385D7A9B01}" presName="hierRoot1" presStyleCnt="0"/>
      <dgm:spPr/>
    </dgm:pt>
    <dgm:pt modelId="{5C2B119A-63BB-4057-9CC5-58AF81F8DD84}" type="pres">
      <dgm:prSet presAssocID="{D97EE7EE-3A13-4B0D-B708-06385D7A9B01}" presName="composite" presStyleCnt="0"/>
      <dgm:spPr/>
    </dgm:pt>
    <dgm:pt modelId="{8148AE87-54F8-4233-999C-E3152F6D450A}" type="pres">
      <dgm:prSet presAssocID="{D97EE7EE-3A13-4B0D-B708-06385D7A9B01}" presName="background" presStyleLbl="node0" presStyleIdx="1" presStyleCnt="2"/>
      <dgm:spPr/>
    </dgm:pt>
    <dgm:pt modelId="{4FB2F861-50B0-4E2B-B923-7C06F47AC121}" type="pres">
      <dgm:prSet presAssocID="{D97EE7EE-3A13-4B0D-B708-06385D7A9B01}" presName="text" presStyleLbl="fgAcc0" presStyleIdx="1" presStyleCnt="2">
        <dgm:presLayoutVars>
          <dgm:chPref val="3"/>
        </dgm:presLayoutVars>
      </dgm:prSet>
      <dgm:spPr/>
    </dgm:pt>
    <dgm:pt modelId="{4D105346-11BD-41FE-AC32-9F5C70322993}" type="pres">
      <dgm:prSet presAssocID="{D97EE7EE-3A13-4B0D-B708-06385D7A9B01}" presName="hierChild2" presStyleCnt="0"/>
      <dgm:spPr/>
    </dgm:pt>
  </dgm:ptLst>
  <dgm:cxnLst>
    <dgm:cxn modelId="{AE6A6415-36B6-4764-AB05-C2CB900079FC}" srcId="{B6D4089F-2E3A-465C-B174-6F7965BC4A00}" destId="{D97EE7EE-3A13-4B0D-B708-06385D7A9B01}" srcOrd="1" destOrd="0" parTransId="{8A61D902-FCA1-4CC6-8656-09AA1E7B7C74}" sibTransId="{25B13D30-76ED-45C7-A1D4-33DC86025E40}"/>
    <dgm:cxn modelId="{6B8BD730-5110-48E1-9253-D8840400B48B}" type="presOf" srcId="{B6D4089F-2E3A-465C-B174-6F7965BC4A00}" destId="{3869B80E-9D5A-43C2-9BBB-860D31681C63}" srcOrd="0" destOrd="0" presId="urn:microsoft.com/office/officeart/2005/8/layout/hierarchy1"/>
    <dgm:cxn modelId="{81C0E988-6B8A-4BB3-BD6B-189F4656B8AA}" srcId="{B6D4089F-2E3A-465C-B174-6F7965BC4A00}" destId="{7084A5C5-9BF1-4F35-8554-5EF01D3EE519}" srcOrd="0" destOrd="0" parTransId="{4C13135B-B7A8-4261-A921-68F1832D828C}" sibTransId="{A3054010-58DC-4437-BFF5-CEF32B70F76E}"/>
    <dgm:cxn modelId="{4B4D3DC0-865B-4CB9-8D18-9784A38BC015}" type="presOf" srcId="{D97EE7EE-3A13-4B0D-B708-06385D7A9B01}" destId="{4FB2F861-50B0-4E2B-B923-7C06F47AC121}" srcOrd="0" destOrd="0" presId="urn:microsoft.com/office/officeart/2005/8/layout/hierarchy1"/>
    <dgm:cxn modelId="{0344E1F8-FF30-4789-AE83-DCBC47C3C80E}" type="presOf" srcId="{7084A5C5-9BF1-4F35-8554-5EF01D3EE519}" destId="{88F7CE16-5FDE-4AA0-A504-A60A8B88D3BD}" srcOrd="0" destOrd="0" presId="urn:microsoft.com/office/officeart/2005/8/layout/hierarchy1"/>
    <dgm:cxn modelId="{2DDAF852-F432-427E-9085-BB45D22D1985}" type="presParOf" srcId="{3869B80E-9D5A-43C2-9BBB-860D31681C63}" destId="{C16C1EB4-58EF-409B-8BE1-464BE782AAD2}" srcOrd="0" destOrd="0" presId="urn:microsoft.com/office/officeart/2005/8/layout/hierarchy1"/>
    <dgm:cxn modelId="{F6D56846-4E59-4F1C-AB42-7792DDCA8722}" type="presParOf" srcId="{C16C1EB4-58EF-409B-8BE1-464BE782AAD2}" destId="{1A0B157F-058C-4041-ADFF-34F204627E2E}" srcOrd="0" destOrd="0" presId="urn:microsoft.com/office/officeart/2005/8/layout/hierarchy1"/>
    <dgm:cxn modelId="{6C647E0E-B804-407C-829A-D58921AA487C}" type="presParOf" srcId="{1A0B157F-058C-4041-ADFF-34F204627E2E}" destId="{214E68EA-3931-47FA-B20F-60E13EFBD133}" srcOrd="0" destOrd="0" presId="urn:microsoft.com/office/officeart/2005/8/layout/hierarchy1"/>
    <dgm:cxn modelId="{3A26943D-C777-402A-8CDE-59D76F30D2AF}" type="presParOf" srcId="{1A0B157F-058C-4041-ADFF-34F204627E2E}" destId="{88F7CE16-5FDE-4AA0-A504-A60A8B88D3BD}" srcOrd="1" destOrd="0" presId="urn:microsoft.com/office/officeart/2005/8/layout/hierarchy1"/>
    <dgm:cxn modelId="{3806A03D-8C6F-4A5E-8FE5-686E0AE3535E}" type="presParOf" srcId="{C16C1EB4-58EF-409B-8BE1-464BE782AAD2}" destId="{A8F90328-2D61-4028-880A-30563C77C661}" srcOrd="1" destOrd="0" presId="urn:microsoft.com/office/officeart/2005/8/layout/hierarchy1"/>
    <dgm:cxn modelId="{AA18DFDC-4547-4F09-9B6B-A46A9BB37419}" type="presParOf" srcId="{3869B80E-9D5A-43C2-9BBB-860D31681C63}" destId="{52F18030-62D5-4072-B33A-D780A0949F7C}" srcOrd="1" destOrd="0" presId="urn:microsoft.com/office/officeart/2005/8/layout/hierarchy1"/>
    <dgm:cxn modelId="{C12D87EC-9922-4ADC-85F8-BBB3557555EB}" type="presParOf" srcId="{52F18030-62D5-4072-B33A-D780A0949F7C}" destId="{5C2B119A-63BB-4057-9CC5-58AF81F8DD84}" srcOrd="0" destOrd="0" presId="urn:microsoft.com/office/officeart/2005/8/layout/hierarchy1"/>
    <dgm:cxn modelId="{F121DC01-2AF7-4731-B8D8-1B0C3B832AD6}" type="presParOf" srcId="{5C2B119A-63BB-4057-9CC5-58AF81F8DD84}" destId="{8148AE87-54F8-4233-999C-E3152F6D450A}" srcOrd="0" destOrd="0" presId="urn:microsoft.com/office/officeart/2005/8/layout/hierarchy1"/>
    <dgm:cxn modelId="{5D066295-AE57-4A12-8A31-588BA455C354}" type="presParOf" srcId="{5C2B119A-63BB-4057-9CC5-58AF81F8DD84}" destId="{4FB2F861-50B0-4E2B-B923-7C06F47AC121}" srcOrd="1" destOrd="0" presId="urn:microsoft.com/office/officeart/2005/8/layout/hierarchy1"/>
    <dgm:cxn modelId="{824555B3-3906-4B4E-8DC9-109B0BF93319}" type="presParOf" srcId="{52F18030-62D5-4072-B33A-D780A0949F7C}" destId="{4D105346-11BD-41FE-AC32-9F5C7032299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DFE016-1C3F-4133-A873-11559246973B}"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FA0C57C0-8B57-48E1-8AB2-4FE5FF9E6D79}">
      <dgm:prSet/>
      <dgm:spPr/>
      <dgm:t>
        <a:bodyPr/>
        <a:lstStyle/>
        <a:p>
          <a:r>
            <a:rPr lang="en-US"/>
            <a:t>an open-source, web-based threat modeling tool that allows users to create, manage, and share threat models. </a:t>
          </a:r>
        </a:p>
      </dgm:t>
    </dgm:pt>
    <dgm:pt modelId="{59599D3B-8F71-43B0-A694-2CBFBD452B72}" type="parTrans" cxnId="{7EC64085-5BEC-4E87-BC9C-B7CC874C9525}">
      <dgm:prSet/>
      <dgm:spPr/>
      <dgm:t>
        <a:bodyPr/>
        <a:lstStyle/>
        <a:p>
          <a:endParaRPr lang="en-US"/>
        </a:p>
      </dgm:t>
    </dgm:pt>
    <dgm:pt modelId="{9C7B3F55-AE96-4E58-89D8-2C6C40F0FB64}" type="sibTrans" cxnId="{7EC64085-5BEC-4E87-BC9C-B7CC874C9525}">
      <dgm:prSet/>
      <dgm:spPr/>
      <dgm:t>
        <a:bodyPr/>
        <a:lstStyle/>
        <a:p>
          <a:endParaRPr lang="en-US"/>
        </a:p>
      </dgm:t>
    </dgm:pt>
    <dgm:pt modelId="{9BDC3296-D6B5-4D71-81A1-B1FF90D34D9C}">
      <dgm:prSet/>
      <dgm:spPr/>
      <dgm:t>
        <a:bodyPr/>
        <a:lstStyle/>
        <a:p>
          <a:r>
            <a:rPr lang="en-US"/>
            <a:t>Threat Dragon supports various threat modeling methodologies, including STRIDE and DREAD, and integrates with other OWASP tools, such as the OWASP Top Ten and the OWASP Application Security Verification Standard.</a:t>
          </a:r>
        </a:p>
      </dgm:t>
    </dgm:pt>
    <dgm:pt modelId="{C789CFEA-9917-4252-B700-4B0F8D41AEED}" type="parTrans" cxnId="{38159703-81D3-4B4C-A1E4-8104C3CB75B9}">
      <dgm:prSet/>
      <dgm:spPr/>
      <dgm:t>
        <a:bodyPr/>
        <a:lstStyle/>
        <a:p>
          <a:endParaRPr lang="en-US"/>
        </a:p>
      </dgm:t>
    </dgm:pt>
    <dgm:pt modelId="{16B36EE7-0D31-42AA-B0DC-F73316F87614}" type="sibTrans" cxnId="{38159703-81D3-4B4C-A1E4-8104C3CB75B9}">
      <dgm:prSet/>
      <dgm:spPr/>
      <dgm:t>
        <a:bodyPr/>
        <a:lstStyle/>
        <a:p>
          <a:endParaRPr lang="en-US"/>
        </a:p>
      </dgm:t>
    </dgm:pt>
    <dgm:pt modelId="{98E252B6-E679-4B59-AC4B-9A87D0F2E90D}" type="pres">
      <dgm:prSet presAssocID="{9BDFE016-1C3F-4133-A873-11559246973B}" presName="hierChild1" presStyleCnt="0">
        <dgm:presLayoutVars>
          <dgm:chPref val="1"/>
          <dgm:dir/>
          <dgm:animOne val="branch"/>
          <dgm:animLvl val="lvl"/>
          <dgm:resizeHandles/>
        </dgm:presLayoutVars>
      </dgm:prSet>
      <dgm:spPr/>
    </dgm:pt>
    <dgm:pt modelId="{F8892F1A-F742-449F-BD69-45B9FB688CD2}" type="pres">
      <dgm:prSet presAssocID="{FA0C57C0-8B57-48E1-8AB2-4FE5FF9E6D79}" presName="hierRoot1" presStyleCnt="0"/>
      <dgm:spPr/>
    </dgm:pt>
    <dgm:pt modelId="{D4A4FD2C-5182-4355-9692-92DD8A9F06DC}" type="pres">
      <dgm:prSet presAssocID="{FA0C57C0-8B57-48E1-8AB2-4FE5FF9E6D79}" presName="composite" presStyleCnt="0"/>
      <dgm:spPr/>
    </dgm:pt>
    <dgm:pt modelId="{111490C0-8BDD-41B1-BC73-EB4137669728}" type="pres">
      <dgm:prSet presAssocID="{FA0C57C0-8B57-48E1-8AB2-4FE5FF9E6D79}" presName="background" presStyleLbl="node0" presStyleIdx="0" presStyleCnt="2"/>
      <dgm:spPr/>
    </dgm:pt>
    <dgm:pt modelId="{73F77F30-6B19-427C-B319-02B8B5CE2CFD}" type="pres">
      <dgm:prSet presAssocID="{FA0C57C0-8B57-48E1-8AB2-4FE5FF9E6D79}" presName="text" presStyleLbl="fgAcc0" presStyleIdx="0" presStyleCnt="2">
        <dgm:presLayoutVars>
          <dgm:chPref val="3"/>
        </dgm:presLayoutVars>
      </dgm:prSet>
      <dgm:spPr/>
    </dgm:pt>
    <dgm:pt modelId="{D1C8C86B-3F54-4E11-BE88-48CEB18DB36E}" type="pres">
      <dgm:prSet presAssocID="{FA0C57C0-8B57-48E1-8AB2-4FE5FF9E6D79}" presName="hierChild2" presStyleCnt="0"/>
      <dgm:spPr/>
    </dgm:pt>
    <dgm:pt modelId="{DE95BDF3-D6EB-4F9C-BC5D-9CAAC15DABD0}" type="pres">
      <dgm:prSet presAssocID="{9BDC3296-D6B5-4D71-81A1-B1FF90D34D9C}" presName="hierRoot1" presStyleCnt="0"/>
      <dgm:spPr/>
    </dgm:pt>
    <dgm:pt modelId="{D1D9B82F-3839-48B8-86E8-408439A8064F}" type="pres">
      <dgm:prSet presAssocID="{9BDC3296-D6B5-4D71-81A1-B1FF90D34D9C}" presName="composite" presStyleCnt="0"/>
      <dgm:spPr/>
    </dgm:pt>
    <dgm:pt modelId="{3D343FD4-C449-4B7B-843C-34F225BD6E8B}" type="pres">
      <dgm:prSet presAssocID="{9BDC3296-D6B5-4D71-81A1-B1FF90D34D9C}" presName="background" presStyleLbl="node0" presStyleIdx="1" presStyleCnt="2"/>
      <dgm:spPr/>
    </dgm:pt>
    <dgm:pt modelId="{E5FE0C3B-1CE1-4593-8D7D-02C39B878B97}" type="pres">
      <dgm:prSet presAssocID="{9BDC3296-D6B5-4D71-81A1-B1FF90D34D9C}" presName="text" presStyleLbl="fgAcc0" presStyleIdx="1" presStyleCnt="2">
        <dgm:presLayoutVars>
          <dgm:chPref val="3"/>
        </dgm:presLayoutVars>
      </dgm:prSet>
      <dgm:spPr/>
    </dgm:pt>
    <dgm:pt modelId="{03CD0D62-777E-40B4-9669-608FE66D20A3}" type="pres">
      <dgm:prSet presAssocID="{9BDC3296-D6B5-4D71-81A1-B1FF90D34D9C}" presName="hierChild2" presStyleCnt="0"/>
      <dgm:spPr/>
    </dgm:pt>
  </dgm:ptLst>
  <dgm:cxnLst>
    <dgm:cxn modelId="{38159703-81D3-4B4C-A1E4-8104C3CB75B9}" srcId="{9BDFE016-1C3F-4133-A873-11559246973B}" destId="{9BDC3296-D6B5-4D71-81A1-B1FF90D34D9C}" srcOrd="1" destOrd="0" parTransId="{C789CFEA-9917-4252-B700-4B0F8D41AEED}" sibTransId="{16B36EE7-0D31-42AA-B0DC-F73316F87614}"/>
    <dgm:cxn modelId="{500B7D07-EBA8-43C6-9F5E-55A653D7B237}" type="presOf" srcId="{9BDFE016-1C3F-4133-A873-11559246973B}" destId="{98E252B6-E679-4B59-AC4B-9A87D0F2E90D}" srcOrd="0" destOrd="0" presId="urn:microsoft.com/office/officeart/2005/8/layout/hierarchy1"/>
    <dgm:cxn modelId="{7EC64085-5BEC-4E87-BC9C-B7CC874C9525}" srcId="{9BDFE016-1C3F-4133-A873-11559246973B}" destId="{FA0C57C0-8B57-48E1-8AB2-4FE5FF9E6D79}" srcOrd="0" destOrd="0" parTransId="{59599D3B-8F71-43B0-A694-2CBFBD452B72}" sibTransId="{9C7B3F55-AE96-4E58-89D8-2C6C40F0FB64}"/>
    <dgm:cxn modelId="{043A83BF-49BC-4B1C-86E2-44810716E998}" type="presOf" srcId="{9BDC3296-D6B5-4D71-81A1-B1FF90D34D9C}" destId="{E5FE0C3B-1CE1-4593-8D7D-02C39B878B97}" srcOrd="0" destOrd="0" presId="urn:microsoft.com/office/officeart/2005/8/layout/hierarchy1"/>
    <dgm:cxn modelId="{A06865C4-F905-47A0-96D9-D1814CC4F647}" type="presOf" srcId="{FA0C57C0-8B57-48E1-8AB2-4FE5FF9E6D79}" destId="{73F77F30-6B19-427C-B319-02B8B5CE2CFD}" srcOrd="0" destOrd="0" presId="urn:microsoft.com/office/officeart/2005/8/layout/hierarchy1"/>
    <dgm:cxn modelId="{A8992A8B-DFB5-4901-9B71-016A20FFB6D6}" type="presParOf" srcId="{98E252B6-E679-4B59-AC4B-9A87D0F2E90D}" destId="{F8892F1A-F742-449F-BD69-45B9FB688CD2}" srcOrd="0" destOrd="0" presId="urn:microsoft.com/office/officeart/2005/8/layout/hierarchy1"/>
    <dgm:cxn modelId="{F0691FC2-896D-475B-AF21-491ACE65B4B3}" type="presParOf" srcId="{F8892F1A-F742-449F-BD69-45B9FB688CD2}" destId="{D4A4FD2C-5182-4355-9692-92DD8A9F06DC}" srcOrd="0" destOrd="0" presId="urn:microsoft.com/office/officeart/2005/8/layout/hierarchy1"/>
    <dgm:cxn modelId="{577F5269-208C-485B-978E-9A742B987432}" type="presParOf" srcId="{D4A4FD2C-5182-4355-9692-92DD8A9F06DC}" destId="{111490C0-8BDD-41B1-BC73-EB4137669728}" srcOrd="0" destOrd="0" presId="urn:microsoft.com/office/officeart/2005/8/layout/hierarchy1"/>
    <dgm:cxn modelId="{00DDC5A4-EF9F-405E-A605-BB85716B1088}" type="presParOf" srcId="{D4A4FD2C-5182-4355-9692-92DD8A9F06DC}" destId="{73F77F30-6B19-427C-B319-02B8B5CE2CFD}" srcOrd="1" destOrd="0" presId="urn:microsoft.com/office/officeart/2005/8/layout/hierarchy1"/>
    <dgm:cxn modelId="{BA3EA3CC-09A0-4BA3-93CF-3537BC804924}" type="presParOf" srcId="{F8892F1A-F742-449F-BD69-45B9FB688CD2}" destId="{D1C8C86B-3F54-4E11-BE88-48CEB18DB36E}" srcOrd="1" destOrd="0" presId="urn:microsoft.com/office/officeart/2005/8/layout/hierarchy1"/>
    <dgm:cxn modelId="{9BF1BBC2-039F-4B0B-B589-B16D1DA1C1F2}" type="presParOf" srcId="{98E252B6-E679-4B59-AC4B-9A87D0F2E90D}" destId="{DE95BDF3-D6EB-4F9C-BC5D-9CAAC15DABD0}" srcOrd="1" destOrd="0" presId="urn:microsoft.com/office/officeart/2005/8/layout/hierarchy1"/>
    <dgm:cxn modelId="{D6902F4A-4E37-432E-A8C2-98D4F8C526F8}" type="presParOf" srcId="{DE95BDF3-D6EB-4F9C-BC5D-9CAAC15DABD0}" destId="{D1D9B82F-3839-48B8-86E8-408439A8064F}" srcOrd="0" destOrd="0" presId="urn:microsoft.com/office/officeart/2005/8/layout/hierarchy1"/>
    <dgm:cxn modelId="{8C3AAFC6-F810-4C0F-99E6-31EAC84E082C}" type="presParOf" srcId="{D1D9B82F-3839-48B8-86E8-408439A8064F}" destId="{3D343FD4-C449-4B7B-843C-34F225BD6E8B}" srcOrd="0" destOrd="0" presId="urn:microsoft.com/office/officeart/2005/8/layout/hierarchy1"/>
    <dgm:cxn modelId="{948E7DF4-823C-468B-A33A-7C0DB5C8C02D}" type="presParOf" srcId="{D1D9B82F-3839-48B8-86E8-408439A8064F}" destId="{E5FE0C3B-1CE1-4593-8D7D-02C39B878B97}" srcOrd="1" destOrd="0" presId="urn:microsoft.com/office/officeart/2005/8/layout/hierarchy1"/>
    <dgm:cxn modelId="{44ABDCCD-6E3D-4583-A2F0-2542A8859422}" type="presParOf" srcId="{DE95BDF3-D6EB-4F9C-BC5D-9CAAC15DABD0}" destId="{03CD0D62-777E-40B4-9669-608FE66D20A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234170-CB8C-4791-8F4F-A73C78A4403D}"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21543165-D9F0-479B-B07C-423428F1F1F6}">
      <dgm:prSet/>
      <dgm:spPr/>
      <dgm:t>
        <a:bodyPr/>
        <a:lstStyle/>
        <a:p>
          <a:r>
            <a:rPr lang="en-US"/>
            <a:t>a standalone tool for creating and analyzing threat models for software applications. It supports various threat modeling methodologies, including STRIDE and DREAD, and provides a customizable library of threats and mitigation strategies. </a:t>
          </a:r>
        </a:p>
      </dgm:t>
    </dgm:pt>
    <dgm:pt modelId="{01CD4707-B77E-48FA-BEE3-F9641FB4BEE3}" type="parTrans" cxnId="{7C68BAD4-23B3-487C-82DE-C7134E71B5B8}">
      <dgm:prSet/>
      <dgm:spPr/>
      <dgm:t>
        <a:bodyPr/>
        <a:lstStyle/>
        <a:p>
          <a:endParaRPr lang="en-US"/>
        </a:p>
      </dgm:t>
    </dgm:pt>
    <dgm:pt modelId="{A22E5D40-9784-4AF1-B569-5EA0E08F0467}" type="sibTrans" cxnId="{7C68BAD4-23B3-487C-82DE-C7134E71B5B8}">
      <dgm:prSet/>
      <dgm:spPr/>
      <dgm:t>
        <a:bodyPr/>
        <a:lstStyle/>
        <a:p>
          <a:endParaRPr lang="en-US"/>
        </a:p>
      </dgm:t>
    </dgm:pt>
    <dgm:pt modelId="{E168A088-EFC5-4E6E-8A5E-6EEC1C9574B6}">
      <dgm:prSet/>
      <dgm:spPr/>
      <dgm:t>
        <a:bodyPr/>
        <a:lstStyle/>
        <a:p>
          <a:r>
            <a:rPr lang="en-US"/>
            <a:t>The tool allows users to visualize and analyze their threat models and provides guidance on how to address identified threats.</a:t>
          </a:r>
        </a:p>
      </dgm:t>
    </dgm:pt>
    <dgm:pt modelId="{D9EE8141-E52A-4F27-9A63-41BF0611ED55}" type="parTrans" cxnId="{A2C9A687-26D7-4B72-B41E-D9774852A46E}">
      <dgm:prSet/>
      <dgm:spPr/>
      <dgm:t>
        <a:bodyPr/>
        <a:lstStyle/>
        <a:p>
          <a:endParaRPr lang="en-US"/>
        </a:p>
      </dgm:t>
    </dgm:pt>
    <dgm:pt modelId="{15BB8A08-963F-4792-8F1D-2DE23899C988}" type="sibTrans" cxnId="{A2C9A687-26D7-4B72-B41E-D9774852A46E}">
      <dgm:prSet/>
      <dgm:spPr/>
      <dgm:t>
        <a:bodyPr/>
        <a:lstStyle/>
        <a:p>
          <a:endParaRPr lang="en-US"/>
        </a:p>
      </dgm:t>
    </dgm:pt>
    <dgm:pt modelId="{2E5F06AE-998B-470C-A1B1-35B8D20EA783}" type="pres">
      <dgm:prSet presAssocID="{78234170-CB8C-4791-8F4F-A73C78A4403D}" presName="hierChild1" presStyleCnt="0">
        <dgm:presLayoutVars>
          <dgm:chPref val="1"/>
          <dgm:dir/>
          <dgm:animOne val="branch"/>
          <dgm:animLvl val="lvl"/>
          <dgm:resizeHandles/>
        </dgm:presLayoutVars>
      </dgm:prSet>
      <dgm:spPr/>
    </dgm:pt>
    <dgm:pt modelId="{6ADA7CE3-CAB0-4E5A-B250-053DEC2F9F0A}" type="pres">
      <dgm:prSet presAssocID="{21543165-D9F0-479B-B07C-423428F1F1F6}" presName="hierRoot1" presStyleCnt="0"/>
      <dgm:spPr/>
    </dgm:pt>
    <dgm:pt modelId="{7309C1B6-3D60-4A7D-A648-23D333E6F795}" type="pres">
      <dgm:prSet presAssocID="{21543165-D9F0-479B-B07C-423428F1F1F6}" presName="composite" presStyleCnt="0"/>
      <dgm:spPr/>
    </dgm:pt>
    <dgm:pt modelId="{84D53A74-21B3-4FCD-AA89-094E75715C50}" type="pres">
      <dgm:prSet presAssocID="{21543165-D9F0-479B-B07C-423428F1F1F6}" presName="background" presStyleLbl="node0" presStyleIdx="0" presStyleCnt="2"/>
      <dgm:spPr/>
    </dgm:pt>
    <dgm:pt modelId="{85B8AC02-C723-42BF-919D-ADB0B756B1A9}" type="pres">
      <dgm:prSet presAssocID="{21543165-D9F0-479B-B07C-423428F1F1F6}" presName="text" presStyleLbl="fgAcc0" presStyleIdx="0" presStyleCnt="2">
        <dgm:presLayoutVars>
          <dgm:chPref val="3"/>
        </dgm:presLayoutVars>
      </dgm:prSet>
      <dgm:spPr/>
    </dgm:pt>
    <dgm:pt modelId="{CD3AD569-95E2-4740-8193-07512F815B84}" type="pres">
      <dgm:prSet presAssocID="{21543165-D9F0-479B-B07C-423428F1F1F6}" presName="hierChild2" presStyleCnt="0"/>
      <dgm:spPr/>
    </dgm:pt>
    <dgm:pt modelId="{B9036D6F-B1B6-4F09-98DE-22D62F7DC28B}" type="pres">
      <dgm:prSet presAssocID="{E168A088-EFC5-4E6E-8A5E-6EEC1C9574B6}" presName="hierRoot1" presStyleCnt="0"/>
      <dgm:spPr/>
    </dgm:pt>
    <dgm:pt modelId="{6701A3BE-F7DD-496D-AF28-C15C51F8F4BF}" type="pres">
      <dgm:prSet presAssocID="{E168A088-EFC5-4E6E-8A5E-6EEC1C9574B6}" presName="composite" presStyleCnt="0"/>
      <dgm:spPr/>
    </dgm:pt>
    <dgm:pt modelId="{966EE252-F443-4879-AB22-B559193A0C85}" type="pres">
      <dgm:prSet presAssocID="{E168A088-EFC5-4E6E-8A5E-6EEC1C9574B6}" presName="background" presStyleLbl="node0" presStyleIdx="1" presStyleCnt="2"/>
      <dgm:spPr/>
    </dgm:pt>
    <dgm:pt modelId="{01F88A21-3F67-42D0-8638-D32414080C48}" type="pres">
      <dgm:prSet presAssocID="{E168A088-EFC5-4E6E-8A5E-6EEC1C9574B6}" presName="text" presStyleLbl="fgAcc0" presStyleIdx="1" presStyleCnt="2">
        <dgm:presLayoutVars>
          <dgm:chPref val="3"/>
        </dgm:presLayoutVars>
      </dgm:prSet>
      <dgm:spPr/>
    </dgm:pt>
    <dgm:pt modelId="{E1010724-6237-443C-9B7B-0C027F0B395C}" type="pres">
      <dgm:prSet presAssocID="{E168A088-EFC5-4E6E-8A5E-6EEC1C9574B6}" presName="hierChild2" presStyleCnt="0"/>
      <dgm:spPr/>
    </dgm:pt>
  </dgm:ptLst>
  <dgm:cxnLst>
    <dgm:cxn modelId="{4A47A21A-254B-4D71-83D3-C73D0B7697BF}" type="presOf" srcId="{E168A088-EFC5-4E6E-8A5E-6EEC1C9574B6}" destId="{01F88A21-3F67-42D0-8638-D32414080C48}" srcOrd="0" destOrd="0" presId="urn:microsoft.com/office/officeart/2005/8/layout/hierarchy1"/>
    <dgm:cxn modelId="{A2C9A687-26D7-4B72-B41E-D9774852A46E}" srcId="{78234170-CB8C-4791-8F4F-A73C78A4403D}" destId="{E168A088-EFC5-4E6E-8A5E-6EEC1C9574B6}" srcOrd="1" destOrd="0" parTransId="{D9EE8141-E52A-4F27-9A63-41BF0611ED55}" sibTransId="{15BB8A08-963F-4792-8F1D-2DE23899C988}"/>
    <dgm:cxn modelId="{1AF918C4-B4EC-4A84-BD05-20B2AC2D501C}" type="presOf" srcId="{78234170-CB8C-4791-8F4F-A73C78A4403D}" destId="{2E5F06AE-998B-470C-A1B1-35B8D20EA783}" srcOrd="0" destOrd="0" presId="urn:microsoft.com/office/officeart/2005/8/layout/hierarchy1"/>
    <dgm:cxn modelId="{7C68BAD4-23B3-487C-82DE-C7134E71B5B8}" srcId="{78234170-CB8C-4791-8F4F-A73C78A4403D}" destId="{21543165-D9F0-479B-B07C-423428F1F1F6}" srcOrd="0" destOrd="0" parTransId="{01CD4707-B77E-48FA-BEE3-F9641FB4BEE3}" sibTransId="{A22E5D40-9784-4AF1-B569-5EA0E08F0467}"/>
    <dgm:cxn modelId="{F23085F6-CB07-448A-AFFC-4085E2D2E955}" type="presOf" srcId="{21543165-D9F0-479B-B07C-423428F1F1F6}" destId="{85B8AC02-C723-42BF-919D-ADB0B756B1A9}" srcOrd="0" destOrd="0" presId="urn:microsoft.com/office/officeart/2005/8/layout/hierarchy1"/>
    <dgm:cxn modelId="{61B89F9D-3672-4B4B-9180-29F65E418B45}" type="presParOf" srcId="{2E5F06AE-998B-470C-A1B1-35B8D20EA783}" destId="{6ADA7CE3-CAB0-4E5A-B250-053DEC2F9F0A}" srcOrd="0" destOrd="0" presId="urn:microsoft.com/office/officeart/2005/8/layout/hierarchy1"/>
    <dgm:cxn modelId="{7AC33C10-6138-46C7-8135-C5C9D2E797D5}" type="presParOf" srcId="{6ADA7CE3-CAB0-4E5A-B250-053DEC2F9F0A}" destId="{7309C1B6-3D60-4A7D-A648-23D333E6F795}" srcOrd="0" destOrd="0" presId="urn:microsoft.com/office/officeart/2005/8/layout/hierarchy1"/>
    <dgm:cxn modelId="{B3BA2850-A78A-420E-9BBC-067CCBA31D2B}" type="presParOf" srcId="{7309C1B6-3D60-4A7D-A648-23D333E6F795}" destId="{84D53A74-21B3-4FCD-AA89-094E75715C50}" srcOrd="0" destOrd="0" presId="urn:microsoft.com/office/officeart/2005/8/layout/hierarchy1"/>
    <dgm:cxn modelId="{24AE5B00-B961-49FD-A1CD-82C3B156D4D1}" type="presParOf" srcId="{7309C1B6-3D60-4A7D-A648-23D333E6F795}" destId="{85B8AC02-C723-42BF-919D-ADB0B756B1A9}" srcOrd="1" destOrd="0" presId="urn:microsoft.com/office/officeart/2005/8/layout/hierarchy1"/>
    <dgm:cxn modelId="{E4690AF1-C005-4188-94F4-8DB4C3E83125}" type="presParOf" srcId="{6ADA7CE3-CAB0-4E5A-B250-053DEC2F9F0A}" destId="{CD3AD569-95E2-4740-8193-07512F815B84}" srcOrd="1" destOrd="0" presId="urn:microsoft.com/office/officeart/2005/8/layout/hierarchy1"/>
    <dgm:cxn modelId="{EA92D3A5-31FE-48C6-A965-CB3E4F497BE5}" type="presParOf" srcId="{2E5F06AE-998B-470C-A1B1-35B8D20EA783}" destId="{B9036D6F-B1B6-4F09-98DE-22D62F7DC28B}" srcOrd="1" destOrd="0" presId="urn:microsoft.com/office/officeart/2005/8/layout/hierarchy1"/>
    <dgm:cxn modelId="{FBD5482E-8263-45A2-B3ED-70199CD079C4}" type="presParOf" srcId="{B9036D6F-B1B6-4F09-98DE-22D62F7DC28B}" destId="{6701A3BE-F7DD-496D-AF28-C15C51F8F4BF}" srcOrd="0" destOrd="0" presId="urn:microsoft.com/office/officeart/2005/8/layout/hierarchy1"/>
    <dgm:cxn modelId="{4F9B89F0-28B4-4ABC-BCA0-1063ACE15AA0}" type="presParOf" srcId="{6701A3BE-F7DD-496D-AF28-C15C51F8F4BF}" destId="{966EE252-F443-4879-AB22-B559193A0C85}" srcOrd="0" destOrd="0" presId="urn:microsoft.com/office/officeart/2005/8/layout/hierarchy1"/>
    <dgm:cxn modelId="{E8EC4C8D-A544-4BF8-AC67-DED14E68DD30}" type="presParOf" srcId="{6701A3BE-F7DD-496D-AF28-C15C51F8F4BF}" destId="{01F88A21-3F67-42D0-8638-D32414080C48}" srcOrd="1" destOrd="0" presId="urn:microsoft.com/office/officeart/2005/8/layout/hierarchy1"/>
    <dgm:cxn modelId="{4D07F057-5EC4-4FB1-9CC8-E0C161408CF7}" type="presParOf" srcId="{B9036D6F-B1B6-4F09-98DE-22D62F7DC28B}" destId="{E1010724-6237-443C-9B7B-0C027F0B395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AD8302-A467-4929-814F-48AFB2B86DD4}" type="doc">
      <dgm:prSet loTypeId="urn:microsoft.com/office/officeart/2005/8/layout/vList5" loCatId="list" qsTypeId="urn:microsoft.com/office/officeart/2005/8/quickstyle/simple1" qsCatId="simple" csTypeId="urn:microsoft.com/office/officeart/2005/8/colors/accent0_3" csCatId="mainScheme"/>
      <dgm:spPr/>
      <dgm:t>
        <a:bodyPr/>
        <a:lstStyle/>
        <a:p>
          <a:endParaRPr lang="en-US"/>
        </a:p>
      </dgm:t>
    </dgm:pt>
    <dgm:pt modelId="{4F71C14C-CAE0-4E9A-95D6-FDBE99C0AD62}">
      <dgm:prSet/>
      <dgm:spPr/>
      <dgm:t>
        <a:bodyPr/>
        <a:lstStyle/>
        <a:p>
          <a:r>
            <a:rPr lang="en-US"/>
            <a:t>Burp Suit</a:t>
          </a:r>
        </a:p>
      </dgm:t>
    </dgm:pt>
    <dgm:pt modelId="{4ABB7416-5DA6-4E87-977D-8F3B6BC5CCF7}" type="parTrans" cxnId="{B3689C13-3E8D-4194-8A74-85F3A9E8AC61}">
      <dgm:prSet/>
      <dgm:spPr/>
      <dgm:t>
        <a:bodyPr/>
        <a:lstStyle/>
        <a:p>
          <a:endParaRPr lang="en-US"/>
        </a:p>
      </dgm:t>
    </dgm:pt>
    <dgm:pt modelId="{1EB2FC5C-D0E5-4BB2-B661-032915CF2B7E}" type="sibTrans" cxnId="{B3689C13-3E8D-4194-8A74-85F3A9E8AC61}">
      <dgm:prSet/>
      <dgm:spPr/>
      <dgm:t>
        <a:bodyPr/>
        <a:lstStyle/>
        <a:p>
          <a:endParaRPr lang="en-US"/>
        </a:p>
      </dgm:t>
    </dgm:pt>
    <dgm:pt modelId="{678CD76D-5731-4AB4-B41F-CD4EE00C4896}">
      <dgm:prSet/>
      <dgm:spPr/>
      <dgm:t>
        <a:bodyPr/>
        <a:lstStyle/>
        <a:p>
          <a:r>
            <a:rPr lang="en-US"/>
            <a:t>A popular web application testing tool that allows users to intercept, analyze, and modify HTTP requests and responses. </a:t>
          </a:r>
        </a:p>
      </dgm:t>
    </dgm:pt>
    <dgm:pt modelId="{0F589469-7EBD-45DE-8077-752B54E682DE}" type="parTrans" cxnId="{5DC5A93A-929A-42B0-9E60-61B1CADDC593}">
      <dgm:prSet/>
      <dgm:spPr/>
      <dgm:t>
        <a:bodyPr/>
        <a:lstStyle/>
        <a:p>
          <a:endParaRPr lang="en-US"/>
        </a:p>
      </dgm:t>
    </dgm:pt>
    <dgm:pt modelId="{A6B245E1-B985-48A6-ADDA-23CAE92578FB}" type="sibTrans" cxnId="{5DC5A93A-929A-42B0-9E60-61B1CADDC593}">
      <dgm:prSet/>
      <dgm:spPr/>
      <dgm:t>
        <a:bodyPr/>
        <a:lstStyle/>
        <a:p>
          <a:endParaRPr lang="en-US"/>
        </a:p>
      </dgm:t>
    </dgm:pt>
    <dgm:pt modelId="{F66458BD-464B-4BED-8F38-4CE5FAD42EC5}">
      <dgm:prSet/>
      <dgm:spPr/>
      <dgm:t>
        <a:bodyPr/>
        <a:lstStyle/>
        <a:p>
          <a:r>
            <a:rPr lang="en-US"/>
            <a:t>Burp Suite is often used for manual web application testing and can help identify vulnerabilities such as SQL injection and cross-site scripting (XSS).</a:t>
          </a:r>
        </a:p>
      </dgm:t>
    </dgm:pt>
    <dgm:pt modelId="{4AD0E7AD-2066-4EDB-AB0D-ADA8FAC19B43}" type="parTrans" cxnId="{B49DA1A5-9990-439F-855B-94BFB7828CFA}">
      <dgm:prSet/>
      <dgm:spPr/>
      <dgm:t>
        <a:bodyPr/>
        <a:lstStyle/>
        <a:p>
          <a:endParaRPr lang="en-US"/>
        </a:p>
      </dgm:t>
    </dgm:pt>
    <dgm:pt modelId="{E646AA42-7F48-4F78-9641-D267D3637888}" type="sibTrans" cxnId="{B49DA1A5-9990-439F-855B-94BFB7828CFA}">
      <dgm:prSet/>
      <dgm:spPr/>
      <dgm:t>
        <a:bodyPr/>
        <a:lstStyle/>
        <a:p>
          <a:endParaRPr lang="en-US"/>
        </a:p>
      </dgm:t>
    </dgm:pt>
    <dgm:pt modelId="{EA7F8004-DE10-4D29-9379-C7A5F8FF5D75}">
      <dgm:prSet/>
      <dgm:spPr/>
      <dgm:t>
        <a:bodyPr/>
        <a:lstStyle/>
        <a:p>
          <a:r>
            <a:rPr lang="en-US"/>
            <a:t>Metasploit</a:t>
          </a:r>
        </a:p>
      </dgm:t>
    </dgm:pt>
    <dgm:pt modelId="{D819466B-BE55-4583-A65C-E1559E4C946F}" type="parTrans" cxnId="{D0B2207E-9704-4C05-BC16-DF807D2CB720}">
      <dgm:prSet/>
      <dgm:spPr/>
      <dgm:t>
        <a:bodyPr/>
        <a:lstStyle/>
        <a:p>
          <a:endParaRPr lang="en-US"/>
        </a:p>
      </dgm:t>
    </dgm:pt>
    <dgm:pt modelId="{FEA17C22-5395-482A-A103-0637871A5905}" type="sibTrans" cxnId="{D0B2207E-9704-4C05-BC16-DF807D2CB720}">
      <dgm:prSet/>
      <dgm:spPr/>
      <dgm:t>
        <a:bodyPr/>
        <a:lstStyle/>
        <a:p>
          <a:endParaRPr lang="en-US"/>
        </a:p>
      </dgm:t>
    </dgm:pt>
    <dgm:pt modelId="{6A8D6E74-9F13-4E8C-90CA-F7129D1CF758}">
      <dgm:prSet/>
      <dgm:spPr/>
      <dgm:t>
        <a:bodyPr/>
        <a:lstStyle/>
        <a:p>
          <a:r>
            <a:rPr lang="en-US"/>
            <a:t>A powerful framework for developing and executing exploit code against target systems. </a:t>
          </a:r>
        </a:p>
      </dgm:t>
    </dgm:pt>
    <dgm:pt modelId="{0547AABE-A155-4227-A8E1-C03ADC81D70D}" type="parTrans" cxnId="{FE54A586-FF3A-4942-8ED1-A894A4E9F7A5}">
      <dgm:prSet/>
      <dgm:spPr/>
      <dgm:t>
        <a:bodyPr/>
        <a:lstStyle/>
        <a:p>
          <a:endParaRPr lang="en-US"/>
        </a:p>
      </dgm:t>
    </dgm:pt>
    <dgm:pt modelId="{52E6A210-7150-4B63-84A0-DDB561BF5D08}" type="sibTrans" cxnId="{FE54A586-FF3A-4942-8ED1-A894A4E9F7A5}">
      <dgm:prSet/>
      <dgm:spPr/>
      <dgm:t>
        <a:bodyPr/>
        <a:lstStyle/>
        <a:p>
          <a:endParaRPr lang="en-US"/>
        </a:p>
      </dgm:t>
    </dgm:pt>
    <dgm:pt modelId="{E75EBD8F-C712-4285-99CB-3416AC9A0A7B}">
      <dgm:prSet/>
      <dgm:spPr/>
      <dgm:t>
        <a:bodyPr/>
        <a:lstStyle/>
        <a:p>
          <a:r>
            <a:rPr lang="en-US"/>
            <a:t>Metasploit can be used for both offensive and defensive purposes and can help identify vulnerabilities and test the effectiveness of security controls.</a:t>
          </a:r>
        </a:p>
      </dgm:t>
    </dgm:pt>
    <dgm:pt modelId="{009D70DD-1922-4B3F-BFD5-C0461EA8FF78}" type="parTrans" cxnId="{66D13EA0-0FEF-4922-BCD3-AA77197A06E1}">
      <dgm:prSet/>
      <dgm:spPr/>
      <dgm:t>
        <a:bodyPr/>
        <a:lstStyle/>
        <a:p>
          <a:endParaRPr lang="en-US"/>
        </a:p>
      </dgm:t>
    </dgm:pt>
    <dgm:pt modelId="{C1B1388F-C641-418C-8F39-0EE49C413C4C}" type="sibTrans" cxnId="{66D13EA0-0FEF-4922-BCD3-AA77197A06E1}">
      <dgm:prSet/>
      <dgm:spPr/>
      <dgm:t>
        <a:bodyPr/>
        <a:lstStyle/>
        <a:p>
          <a:endParaRPr lang="en-US"/>
        </a:p>
      </dgm:t>
    </dgm:pt>
    <dgm:pt modelId="{7F42F07D-6153-403D-9713-186711DFBF44}">
      <dgm:prSet/>
      <dgm:spPr/>
      <dgm:t>
        <a:bodyPr/>
        <a:lstStyle/>
        <a:p>
          <a:r>
            <a:rPr lang="en-US"/>
            <a:t>Nmap</a:t>
          </a:r>
        </a:p>
      </dgm:t>
    </dgm:pt>
    <dgm:pt modelId="{C0E49B24-0927-43B3-BBFE-51C812C9430E}" type="parTrans" cxnId="{42AFD59E-57A5-4743-ACAE-0CBBA00C7C49}">
      <dgm:prSet/>
      <dgm:spPr/>
      <dgm:t>
        <a:bodyPr/>
        <a:lstStyle/>
        <a:p>
          <a:endParaRPr lang="en-US"/>
        </a:p>
      </dgm:t>
    </dgm:pt>
    <dgm:pt modelId="{1BB5B2AE-1382-45C9-9CC1-797036232ECF}" type="sibTrans" cxnId="{42AFD59E-57A5-4743-ACAE-0CBBA00C7C49}">
      <dgm:prSet/>
      <dgm:spPr/>
      <dgm:t>
        <a:bodyPr/>
        <a:lstStyle/>
        <a:p>
          <a:endParaRPr lang="en-US"/>
        </a:p>
      </dgm:t>
    </dgm:pt>
    <dgm:pt modelId="{6FC06761-D86C-484D-8FFA-658E1CCF2A67}">
      <dgm:prSet/>
      <dgm:spPr/>
      <dgm:t>
        <a:bodyPr/>
        <a:lstStyle/>
        <a:p>
          <a:r>
            <a:rPr lang="en-US"/>
            <a:t>A network exploration and security auditing tool that allows users to scan and map network hosts and services. </a:t>
          </a:r>
        </a:p>
      </dgm:t>
    </dgm:pt>
    <dgm:pt modelId="{1509FA52-F379-43AA-8BEC-BE6DAA2E3463}" type="parTrans" cxnId="{9577FC5B-23AB-4CD8-9D44-3D4EF82B58BA}">
      <dgm:prSet/>
      <dgm:spPr/>
      <dgm:t>
        <a:bodyPr/>
        <a:lstStyle/>
        <a:p>
          <a:endParaRPr lang="en-US"/>
        </a:p>
      </dgm:t>
    </dgm:pt>
    <dgm:pt modelId="{86ECD64C-92A6-49A3-BBE5-F3D3E83FBD8A}" type="sibTrans" cxnId="{9577FC5B-23AB-4CD8-9D44-3D4EF82B58BA}">
      <dgm:prSet/>
      <dgm:spPr/>
      <dgm:t>
        <a:bodyPr/>
        <a:lstStyle/>
        <a:p>
          <a:endParaRPr lang="en-US"/>
        </a:p>
      </dgm:t>
    </dgm:pt>
    <dgm:pt modelId="{A5570E91-6F6E-48A7-8CEC-5D6A1105E535}">
      <dgm:prSet/>
      <dgm:spPr/>
      <dgm:t>
        <a:bodyPr/>
        <a:lstStyle/>
        <a:p>
          <a:r>
            <a:rPr lang="en-US"/>
            <a:t>Nmap can help identify open ports, operating systems, and potential vulnerabilities in target systems.</a:t>
          </a:r>
        </a:p>
      </dgm:t>
    </dgm:pt>
    <dgm:pt modelId="{2685D852-08EE-455D-97D4-21A250472081}" type="parTrans" cxnId="{86E530FE-61AF-4DCC-825F-DF11F13BDADC}">
      <dgm:prSet/>
      <dgm:spPr/>
      <dgm:t>
        <a:bodyPr/>
        <a:lstStyle/>
        <a:p>
          <a:endParaRPr lang="en-US"/>
        </a:p>
      </dgm:t>
    </dgm:pt>
    <dgm:pt modelId="{CD3D02A3-4060-4E57-9EB4-A27B36DB15D9}" type="sibTrans" cxnId="{86E530FE-61AF-4DCC-825F-DF11F13BDADC}">
      <dgm:prSet/>
      <dgm:spPr/>
      <dgm:t>
        <a:bodyPr/>
        <a:lstStyle/>
        <a:p>
          <a:endParaRPr lang="en-US"/>
        </a:p>
      </dgm:t>
    </dgm:pt>
    <dgm:pt modelId="{5BDF9AAA-6411-471A-8755-9B83ED7A35EF}" type="pres">
      <dgm:prSet presAssocID="{A0AD8302-A467-4929-814F-48AFB2B86DD4}" presName="Name0" presStyleCnt="0">
        <dgm:presLayoutVars>
          <dgm:dir/>
          <dgm:animLvl val="lvl"/>
          <dgm:resizeHandles val="exact"/>
        </dgm:presLayoutVars>
      </dgm:prSet>
      <dgm:spPr/>
    </dgm:pt>
    <dgm:pt modelId="{45BE0540-4F41-4B60-B85D-A55CF1811EEA}" type="pres">
      <dgm:prSet presAssocID="{4F71C14C-CAE0-4E9A-95D6-FDBE99C0AD62}" presName="linNode" presStyleCnt="0"/>
      <dgm:spPr/>
    </dgm:pt>
    <dgm:pt modelId="{BCE43C79-8433-4420-9DC9-29E4C1DFCEEA}" type="pres">
      <dgm:prSet presAssocID="{4F71C14C-CAE0-4E9A-95D6-FDBE99C0AD62}" presName="parentText" presStyleLbl="node1" presStyleIdx="0" presStyleCnt="3">
        <dgm:presLayoutVars>
          <dgm:chMax val="1"/>
          <dgm:bulletEnabled val="1"/>
        </dgm:presLayoutVars>
      </dgm:prSet>
      <dgm:spPr/>
    </dgm:pt>
    <dgm:pt modelId="{152F3D87-F71E-4640-93FF-63F53B1DE270}" type="pres">
      <dgm:prSet presAssocID="{4F71C14C-CAE0-4E9A-95D6-FDBE99C0AD62}" presName="descendantText" presStyleLbl="alignAccFollowNode1" presStyleIdx="0" presStyleCnt="3">
        <dgm:presLayoutVars>
          <dgm:bulletEnabled val="1"/>
        </dgm:presLayoutVars>
      </dgm:prSet>
      <dgm:spPr/>
    </dgm:pt>
    <dgm:pt modelId="{29029E86-E63A-4A90-AF0E-25C591B0E9C1}" type="pres">
      <dgm:prSet presAssocID="{1EB2FC5C-D0E5-4BB2-B661-032915CF2B7E}" presName="sp" presStyleCnt="0"/>
      <dgm:spPr/>
    </dgm:pt>
    <dgm:pt modelId="{F64F8DAE-C359-4BBF-ADD3-6B687E70BD59}" type="pres">
      <dgm:prSet presAssocID="{EA7F8004-DE10-4D29-9379-C7A5F8FF5D75}" presName="linNode" presStyleCnt="0"/>
      <dgm:spPr/>
    </dgm:pt>
    <dgm:pt modelId="{7DEEA269-27B6-42A9-B165-311AE960B478}" type="pres">
      <dgm:prSet presAssocID="{EA7F8004-DE10-4D29-9379-C7A5F8FF5D75}" presName="parentText" presStyleLbl="node1" presStyleIdx="1" presStyleCnt="3">
        <dgm:presLayoutVars>
          <dgm:chMax val="1"/>
          <dgm:bulletEnabled val="1"/>
        </dgm:presLayoutVars>
      </dgm:prSet>
      <dgm:spPr/>
    </dgm:pt>
    <dgm:pt modelId="{EC13920C-23C5-4661-B824-1E63CE315084}" type="pres">
      <dgm:prSet presAssocID="{EA7F8004-DE10-4D29-9379-C7A5F8FF5D75}" presName="descendantText" presStyleLbl="alignAccFollowNode1" presStyleIdx="1" presStyleCnt="3">
        <dgm:presLayoutVars>
          <dgm:bulletEnabled val="1"/>
        </dgm:presLayoutVars>
      </dgm:prSet>
      <dgm:spPr/>
    </dgm:pt>
    <dgm:pt modelId="{45767C31-DC7C-4E08-B078-C621CF1F5022}" type="pres">
      <dgm:prSet presAssocID="{FEA17C22-5395-482A-A103-0637871A5905}" presName="sp" presStyleCnt="0"/>
      <dgm:spPr/>
    </dgm:pt>
    <dgm:pt modelId="{FD88DE72-8C3D-4961-9D5B-B05E67133476}" type="pres">
      <dgm:prSet presAssocID="{7F42F07D-6153-403D-9713-186711DFBF44}" presName="linNode" presStyleCnt="0"/>
      <dgm:spPr/>
    </dgm:pt>
    <dgm:pt modelId="{443A2F0F-D3B8-4373-A868-A2519E23E6AC}" type="pres">
      <dgm:prSet presAssocID="{7F42F07D-6153-403D-9713-186711DFBF44}" presName="parentText" presStyleLbl="node1" presStyleIdx="2" presStyleCnt="3">
        <dgm:presLayoutVars>
          <dgm:chMax val="1"/>
          <dgm:bulletEnabled val="1"/>
        </dgm:presLayoutVars>
      </dgm:prSet>
      <dgm:spPr/>
    </dgm:pt>
    <dgm:pt modelId="{275E4529-F57F-4C01-8AD6-44590C83A42F}" type="pres">
      <dgm:prSet presAssocID="{7F42F07D-6153-403D-9713-186711DFBF44}" presName="descendantText" presStyleLbl="alignAccFollowNode1" presStyleIdx="2" presStyleCnt="3">
        <dgm:presLayoutVars>
          <dgm:bulletEnabled val="1"/>
        </dgm:presLayoutVars>
      </dgm:prSet>
      <dgm:spPr/>
    </dgm:pt>
  </dgm:ptLst>
  <dgm:cxnLst>
    <dgm:cxn modelId="{FBD9700A-E7E6-4398-AEF4-C740DB16427D}" type="presOf" srcId="{EA7F8004-DE10-4D29-9379-C7A5F8FF5D75}" destId="{7DEEA269-27B6-42A9-B165-311AE960B478}" srcOrd="0" destOrd="0" presId="urn:microsoft.com/office/officeart/2005/8/layout/vList5"/>
    <dgm:cxn modelId="{B3689C13-3E8D-4194-8A74-85F3A9E8AC61}" srcId="{A0AD8302-A467-4929-814F-48AFB2B86DD4}" destId="{4F71C14C-CAE0-4E9A-95D6-FDBE99C0AD62}" srcOrd="0" destOrd="0" parTransId="{4ABB7416-5DA6-4E87-977D-8F3B6BC5CCF7}" sibTransId="{1EB2FC5C-D0E5-4BB2-B661-032915CF2B7E}"/>
    <dgm:cxn modelId="{7527F118-FE0F-4058-B544-ED865CC1ED10}" type="presOf" srcId="{E75EBD8F-C712-4285-99CB-3416AC9A0A7B}" destId="{EC13920C-23C5-4661-B824-1E63CE315084}" srcOrd="0" destOrd="1" presId="urn:microsoft.com/office/officeart/2005/8/layout/vList5"/>
    <dgm:cxn modelId="{D8500326-9F2E-49AB-A54B-081C713A5E1F}" type="presOf" srcId="{7F42F07D-6153-403D-9713-186711DFBF44}" destId="{443A2F0F-D3B8-4373-A868-A2519E23E6AC}" srcOrd="0" destOrd="0" presId="urn:microsoft.com/office/officeart/2005/8/layout/vList5"/>
    <dgm:cxn modelId="{9467982C-46A9-43BE-B664-C5F3B8151E5C}" type="presOf" srcId="{A5570E91-6F6E-48A7-8CEC-5D6A1105E535}" destId="{275E4529-F57F-4C01-8AD6-44590C83A42F}" srcOrd="0" destOrd="1" presId="urn:microsoft.com/office/officeart/2005/8/layout/vList5"/>
    <dgm:cxn modelId="{5DC5A93A-929A-42B0-9E60-61B1CADDC593}" srcId="{4F71C14C-CAE0-4E9A-95D6-FDBE99C0AD62}" destId="{678CD76D-5731-4AB4-B41F-CD4EE00C4896}" srcOrd="0" destOrd="0" parTransId="{0F589469-7EBD-45DE-8077-752B54E682DE}" sibTransId="{A6B245E1-B985-48A6-ADDA-23CAE92578FB}"/>
    <dgm:cxn modelId="{067CCD3C-DAAB-4954-9A92-CE35DC3E0BA2}" type="presOf" srcId="{F66458BD-464B-4BED-8F38-4CE5FAD42EC5}" destId="{152F3D87-F71E-4640-93FF-63F53B1DE270}" srcOrd="0" destOrd="1" presId="urn:microsoft.com/office/officeart/2005/8/layout/vList5"/>
    <dgm:cxn modelId="{9577FC5B-23AB-4CD8-9D44-3D4EF82B58BA}" srcId="{7F42F07D-6153-403D-9713-186711DFBF44}" destId="{6FC06761-D86C-484D-8FFA-658E1CCF2A67}" srcOrd="0" destOrd="0" parTransId="{1509FA52-F379-43AA-8BEC-BE6DAA2E3463}" sibTransId="{86ECD64C-92A6-49A3-BBE5-F3D3E83FBD8A}"/>
    <dgm:cxn modelId="{ACCAF469-2DF4-431B-A2F1-71EFD64F560E}" type="presOf" srcId="{6FC06761-D86C-484D-8FFA-658E1CCF2A67}" destId="{275E4529-F57F-4C01-8AD6-44590C83A42F}" srcOrd="0" destOrd="0" presId="urn:microsoft.com/office/officeart/2005/8/layout/vList5"/>
    <dgm:cxn modelId="{41B49953-717F-48C6-B152-D8ED3FA8CD98}" type="presOf" srcId="{A0AD8302-A467-4929-814F-48AFB2B86DD4}" destId="{5BDF9AAA-6411-471A-8755-9B83ED7A35EF}" srcOrd="0" destOrd="0" presId="urn:microsoft.com/office/officeart/2005/8/layout/vList5"/>
    <dgm:cxn modelId="{D0B2207E-9704-4C05-BC16-DF807D2CB720}" srcId="{A0AD8302-A467-4929-814F-48AFB2B86DD4}" destId="{EA7F8004-DE10-4D29-9379-C7A5F8FF5D75}" srcOrd="1" destOrd="0" parTransId="{D819466B-BE55-4583-A65C-E1559E4C946F}" sibTransId="{FEA17C22-5395-482A-A103-0637871A5905}"/>
    <dgm:cxn modelId="{0BB6D181-925D-436E-A897-C6E345B6BAB6}" type="presOf" srcId="{678CD76D-5731-4AB4-B41F-CD4EE00C4896}" destId="{152F3D87-F71E-4640-93FF-63F53B1DE270}" srcOrd="0" destOrd="0" presId="urn:microsoft.com/office/officeart/2005/8/layout/vList5"/>
    <dgm:cxn modelId="{AA7DDD85-EF42-4ED2-9E67-1A5148065DCB}" type="presOf" srcId="{4F71C14C-CAE0-4E9A-95D6-FDBE99C0AD62}" destId="{BCE43C79-8433-4420-9DC9-29E4C1DFCEEA}" srcOrd="0" destOrd="0" presId="urn:microsoft.com/office/officeart/2005/8/layout/vList5"/>
    <dgm:cxn modelId="{FE54A586-FF3A-4942-8ED1-A894A4E9F7A5}" srcId="{EA7F8004-DE10-4D29-9379-C7A5F8FF5D75}" destId="{6A8D6E74-9F13-4E8C-90CA-F7129D1CF758}" srcOrd="0" destOrd="0" parTransId="{0547AABE-A155-4227-A8E1-C03ADC81D70D}" sibTransId="{52E6A210-7150-4B63-84A0-DDB561BF5D08}"/>
    <dgm:cxn modelId="{42AFD59E-57A5-4743-ACAE-0CBBA00C7C49}" srcId="{A0AD8302-A467-4929-814F-48AFB2B86DD4}" destId="{7F42F07D-6153-403D-9713-186711DFBF44}" srcOrd="2" destOrd="0" parTransId="{C0E49B24-0927-43B3-BBFE-51C812C9430E}" sibTransId="{1BB5B2AE-1382-45C9-9CC1-797036232ECF}"/>
    <dgm:cxn modelId="{66D13EA0-0FEF-4922-BCD3-AA77197A06E1}" srcId="{EA7F8004-DE10-4D29-9379-C7A5F8FF5D75}" destId="{E75EBD8F-C712-4285-99CB-3416AC9A0A7B}" srcOrd="1" destOrd="0" parTransId="{009D70DD-1922-4B3F-BFD5-C0461EA8FF78}" sibTransId="{C1B1388F-C641-418C-8F39-0EE49C413C4C}"/>
    <dgm:cxn modelId="{B49DA1A5-9990-439F-855B-94BFB7828CFA}" srcId="{4F71C14C-CAE0-4E9A-95D6-FDBE99C0AD62}" destId="{F66458BD-464B-4BED-8F38-4CE5FAD42EC5}" srcOrd="1" destOrd="0" parTransId="{4AD0E7AD-2066-4EDB-AB0D-ADA8FAC19B43}" sibTransId="{E646AA42-7F48-4F78-9641-D267D3637888}"/>
    <dgm:cxn modelId="{9DBEF6DB-A142-4F8D-A44C-70AFCA6F2DA6}" type="presOf" srcId="{6A8D6E74-9F13-4E8C-90CA-F7129D1CF758}" destId="{EC13920C-23C5-4661-B824-1E63CE315084}" srcOrd="0" destOrd="0" presId="urn:microsoft.com/office/officeart/2005/8/layout/vList5"/>
    <dgm:cxn modelId="{86E530FE-61AF-4DCC-825F-DF11F13BDADC}" srcId="{7F42F07D-6153-403D-9713-186711DFBF44}" destId="{A5570E91-6F6E-48A7-8CEC-5D6A1105E535}" srcOrd="1" destOrd="0" parTransId="{2685D852-08EE-455D-97D4-21A250472081}" sibTransId="{CD3D02A3-4060-4E57-9EB4-A27B36DB15D9}"/>
    <dgm:cxn modelId="{C7EA2AF6-C786-4686-BBA8-52B75DDF1960}" type="presParOf" srcId="{5BDF9AAA-6411-471A-8755-9B83ED7A35EF}" destId="{45BE0540-4F41-4B60-B85D-A55CF1811EEA}" srcOrd="0" destOrd="0" presId="urn:microsoft.com/office/officeart/2005/8/layout/vList5"/>
    <dgm:cxn modelId="{6F522FD3-9177-4D32-8E6D-D11D55B26C3C}" type="presParOf" srcId="{45BE0540-4F41-4B60-B85D-A55CF1811EEA}" destId="{BCE43C79-8433-4420-9DC9-29E4C1DFCEEA}" srcOrd="0" destOrd="0" presId="urn:microsoft.com/office/officeart/2005/8/layout/vList5"/>
    <dgm:cxn modelId="{EACBB438-0F31-48AD-8C49-3BEE2C59B25C}" type="presParOf" srcId="{45BE0540-4F41-4B60-B85D-A55CF1811EEA}" destId="{152F3D87-F71E-4640-93FF-63F53B1DE270}" srcOrd="1" destOrd="0" presId="urn:microsoft.com/office/officeart/2005/8/layout/vList5"/>
    <dgm:cxn modelId="{82202B03-43D3-4721-A212-D707C431B741}" type="presParOf" srcId="{5BDF9AAA-6411-471A-8755-9B83ED7A35EF}" destId="{29029E86-E63A-4A90-AF0E-25C591B0E9C1}" srcOrd="1" destOrd="0" presId="urn:microsoft.com/office/officeart/2005/8/layout/vList5"/>
    <dgm:cxn modelId="{F212FF14-8311-4583-BFF6-AD56A153644E}" type="presParOf" srcId="{5BDF9AAA-6411-471A-8755-9B83ED7A35EF}" destId="{F64F8DAE-C359-4BBF-ADD3-6B687E70BD59}" srcOrd="2" destOrd="0" presId="urn:microsoft.com/office/officeart/2005/8/layout/vList5"/>
    <dgm:cxn modelId="{348EBBC1-A933-417B-998F-00992CBB4D68}" type="presParOf" srcId="{F64F8DAE-C359-4BBF-ADD3-6B687E70BD59}" destId="{7DEEA269-27B6-42A9-B165-311AE960B478}" srcOrd="0" destOrd="0" presId="urn:microsoft.com/office/officeart/2005/8/layout/vList5"/>
    <dgm:cxn modelId="{13EEC0FE-2980-4E48-B347-FB9788FAC2B4}" type="presParOf" srcId="{F64F8DAE-C359-4BBF-ADD3-6B687E70BD59}" destId="{EC13920C-23C5-4661-B824-1E63CE315084}" srcOrd="1" destOrd="0" presId="urn:microsoft.com/office/officeart/2005/8/layout/vList5"/>
    <dgm:cxn modelId="{94F6C3BB-0CB9-48FA-889C-29D0DB75B3EB}" type="presParOf" srcId="{5BDF9AAA-6411-471A-8755-9B83ED7A35EF}" destId="{45767C31-DC7C-4E08-B078-C621CF1F5022}" srcOrd="3" destOrd="0" presId="urn:microsoft.com/office/officeart/2005/8/layout/vList5"/>
    <dgm:cxn modelId="{072269A3-591E-44C4-92A0-AA1AFAC2F863}" type="presParOf" srcId="{5BDF9AAA-6411-471A-8755-9B83ED7A35EF}" destId="{FD88DE72-8C3D-4961-9D5B-B05E67133476}" srcOrd="4" destOrd="0" presId="urn:microsoft.com/office/officeart/2005/8/layout/vList5"/>
    <dgm:cxn modelId="{93E0270B-0123-428B-982C-7D111245DA7B}" type="presParOf" srcId="{FD88DE72-8C3D-4961-9D5B-B05E67133476}" destId="{443A2F0F-D3B8-4373-A868-A2519E23E6AC}" srcOrd="0" destOrd="0" presId="urn:microsoft.com/office/officeart/2005/8/layout/vList5"/>
    <dgm:cxn modelId="{786271E6-A562-4A3D-A8F2-4D3D13E3066A}" type="presParOf" srcId="{FD88DE72-8C3D-4961-9D5B-B05E67133476}" destId="{275E4529-F57F-4C01-8AD6-44590C83A42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AD8302-A467-4929-814F-48AFB2B86DD4}"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4F71C14C-CAE0-4E9A-95D6-FDBE99C0AD62}">
      <dgm:prSet/>
      <dgm:spPr/>
      <dgm:t>
        <a:bodyPr/>
        <a:lstStyle/>
        <a:p>
          <a:r>
            <a:rPr lang="en-US"/>
            <a:t>Cobalt Strike</a:t>
          </a:r>
        </a:p>
      </dgm:t>
    </dgm:pt>
    <dgm:pt modelId="{4ABB7416-5DA6-4E87-977D-8F3B6BC5CCF7}" type="parTrans" cxnId="{B3689C13-3E8D-4194-8A74-85F3A9E8AC61}">
      <dgm:prSet/>
      <dgm:spPr/>
      <dgm:t>
        <a:bodyPr/>
        <a:lstStyle/>
        <a:p>
          <a:endParaRPr lang="en-US"/>
        </a:p>
      </dgm:t>
    </dgm:pt>
    <dgm:pt modelId="{1EB2FC5C-D0E5-4BB2-B661-032915CF2B7E}" type="sibTrans" cxnId="{B3689C13-3E8D-4194-8A74-85F3A9E8AC61}">
      <dgm:prSet/>
      <dgm:spPr/>
      <dgm:t>
        <a:bodyPr/>
        <a:lstStyle/>
        <a:p>
          <a:endParaRPr lang="en-US"/>
        </a:p>
      </dgm:t>
    </dgm:pt>
    <dgm:pt modelId="{678CD76D-5731-4AB4-B41F-CD4EE00C4896}">
      <dgm:prSet/>
      <dgm:spPr/>
      <dgm:t>
        <a:bodyPr/>
        <a:lstStyle/>
        <a:p>
          <a:r>
            <a:rPr lang="en-US"/>
            <a:t>A commercial penetration testing tool that provides a suite of advanced features for conducting targeted attacks against specific organizations or systems. </a:t>
          </a:r>
        </a:p>
      </dgm:t>
    </dgm:pt>
    <dgm:pt modelId="{0F589469-7EBD-45DE-8077-752B54E682DE}" type="parTrans" cxnId="{5DC5A93A-929A-42B0-9E60-61B1CADDC593}">
      <dgm:prSet/>
      <dgm:spPr/>
      <dgm:t>
        <a:bodyPr/>
        <a:lstStyle/>
        <a:p>
          <a:endParaRPr lang="en-US"/>
        </a:p>
      </dgm:t>
    </dgm:pt>
    <dgm:pt modelId="{A6B245E1-B985-48A6-ADDA-23CAE92578FB}" type="sibTrans" cxnId="{5DC5A93A-929A-42B0-9E60-61B1CADDC593}">
      <dgm:prSet/>
      <dgm:spPr/>
      <dgm:t>
        <a:bodyPr/>
        <a:lstStyle/>
        <a:p>
          <a:endParaRPr lang="en-US"/>
        </a:p>
      </dgm:t>
    </dgm:pt>
    <dgm:pt modelId="{EA7F8004-DE10-4D29-9379-C7A5F8FF5D75}">
      <dgm:prSet/>
      <dgm:spPr/>
      <dgm:t>
        <a:bodyPr/>
        <a:lstStyle/>
        <a:p>
          <a:r>
            <a:rPr lang="en-US"/>
            <a:t>PowerShell Empire</a:t>
          </a:r>
        </a:p>
      </dgm:t>
    </dgm:pt>
    <dgm:pt modelId="{D819466B-BE55-4583-A65C-E1559E4C946F}" type="parTrans" cxnId="{D0B2207E-9704-4C05-BC16-DF807D2CB720}">
      <dgm:prSet/>
      <dgm:spPr/>
      <dgm:t>
        <a:bodyPr/>
        <a:lstStyle/>
        <a:p>
          <a:endParaRPr lang="en-US"/>
        </a:p>
      </dgm:t>
    </dgm:pt>
    <dgm:pt modelId="{FEA17C22-5395-482A-A103-0637871A5905}" type="sibTrans" cxnId="{D0B2207E-9704-4C05-BC16-DF807D2CB720}">
      <dgm:prSet/>
      <dgm:spPr/>
      <dgm:t>
        <a:bodyPr/>
        <a:lstStyle/>
        <a:p>
          <a:endParaRPr lang="en-US"/>
        </a:p>
      </dgm:t>
    </dgm:pt>
    <dgm:pt modelId="{6A8D6E74-9F13-4E8C-90CA-F7129D1CF758}">
      <dgm:prSet/>
      <dgm:spPr/>
      <dgm:t>
        <a:bodyPr/>
        <a:lstStyle/>
        <a:p>
          <a:r>
            <a:rPr lang="en-US"/>
            <a:t>A post-exploitation framework for Windows environments that allows users to conduct various operations such as lateral movement, data exfiltration, and privilege escalation. </a:t>
          </a:r>
        </a:p>
      </dgm:t>
    </dgm:pt>
    <dgm:pt modelId="{0547AABE-A155-4227-A8E1-C03ADC81D70D}" type="parTrans" cxnId="{FE54A586-FF3A-4942-8ED1-A894A4E9F7A5}">
      <dgm:prSet/>
      <dgm:spPr/>
      <dgm:t>
        <a:bodyPr/>
        <a:lstStyle/>
        <a:p>
          <a:endParaRPr lang="en-US"/>
        </a:p>
      </dgm:t>
    </dgm:pt>
    <dgm:pt modelId="{52E6A210-7150-4B63-84A0-DDB561BF5D08}" type="sibTrans" cxnId="{FE54A586-FF3A-4942-8ED1-A894A4E9F7A5}">
      <dgm:prSet/>
      <dgm:spPr/>
      <dgm:t>
        <a:bodyPr/>
        <a:lstStyle/>
        <a:p>
          <a:endParaRPr lang="en-US"/>
        </a:p>
      </dgm:t>
    </dgm:pt>
    <dgm:pt modelId="{03D3E74C-5A03-4AAA-9010-2128CAD77069}">
      <dgm:prSet/>
      <dgm:spPr/>
      <dgm:t>
        <a:bodyPr/>
        <a:lstStyle/>
        <a:p>
          <a:r>
            <a:rPr lang="en-US"/>
            <a:t>PowerShell Empire uses PowerShell, a built-in Windows tool, to execute commands and bypass traditional security controls.</a:t>
          </a:r>
        </a:p>
      </dgm:t>
    </dgm:pt>
    <dgm:pt modelId="{34560489-6F5B-4494-B065-28A514F88F5B}" type="parTrans" cxnId="{BDFDC250-F706-4BA7-8E73-58E0B49DDE2D}">
      <dgm:prSet/>
      <dgm:spPr/>
      <dgm:t>
        <a:bodyPr/>
        <a:lstStyle/>
        <a:p>
          <a:endParaRPr lang="en-US"/>
        </a:p>
      </dgm:t>
    </dgm:pt>
    <dgm:pt modelId="{28F8AFE7-D2BD-44C1-B6AF-F069590F4D19}" type="sibTrans" cxnId="{BDFDC250-F706-4BA7-8E73-58E0B49DDE2D}">
      <dgm:prSet/>
      <dgm:spPr/>
      <dgm:t>
        <a:bodyPr/>
        <a:lstStyle/>
        <a:p>
          <a:endParaRPr lang="en-US"/>
        </a:p>
      </dgm:t>
    </dgm:pt>
    <dgm:pt modelId="{02288B52-7700-4556-B1A6-6EE0B0D7E166}">
      <dgm:prSet/>
      <dgm:spPr/>
      <dgm:t>
        <a:bodyPr/>
        <a:lstStyle/>
        <a:p>
          <a:r>
            <a:rPr lang="en-US"/>
            <a:t>Cobalt Strike includes features such as Beacon, a powerful payload for establishing a foothold on target systems, and Malleable C2, a tool for customizing the behavior of command-and-control traffic.</a:t>
          </a:r>
        </a:p>
      </dgm:t>
    </dgm:pt>
    <dgm:pt modelId="{D5B96762-5403-4D2A-91FD-580526599E1E}" type="parTrans" cxnId="{0C61EF43-3E75-4AAD-BC94-DFF79FFD7D00}">
      <dgm:prSet/>
      <dgm:spPr/>
      <dgm:t>
        <a:bodyPr/>
        <a:lstStyle/>
        <a:p>
          <a:endParaRPr lang="en-US"/>
        </a:p>
      </dgm:t>
    </dgm:pt>
    <dgm:pt modelId="{965C33D6-BC6C-40BD-9B89-511C293C81F3}" type="sibTrans" cxnId="{0C61EF43-3E75-4AAD-BC94-DFF79FFD7D00}">
      <dgm:prSet/>
      <dgm:spPr/>
      <dgm:t>
        <a:bodyPr/>
        <a:lstStyle/>
        <a:p>
          <a:endParaRPr lang="en-US"/>
        </a:p>
      </dgm:t>
    </dgm:pt>
    <dgm:pt modelId="{5BDF9AAA-6411-471A-8755-9B83ED7A35EF}" type="pres">
      <dgm:prSet presAssocID="{A0AD8302-A467-4929-814F-48AFB2B86DD4}" presName="Name0" presStyleCnt="0">
        <dgm:presLayoutVars>
          <dgm:dir/>
          <dgm:animLvl val="lvl"/>
          <dgm:resizeHandles val="exact"/>
        </dgm:presLayoutVars>
      </dgm:prSet>
      <dgm:spPr/>
    </dgm:pt>
    <dgm:pt modelId="{45BE0540-4F41-4B60-B85D-A55CF1811EEA}" type="pres">
      <dgm:prSet presAssocID="{4F71C14C-CAE0-4E9A-95D6-FDBE99C0AD62}" presName="linNode" presStyleCnt="0"/>
      <dgm:spPr/>
    </dgm:pt>
    <dgm:pt modelId="{BCE43C79-8433-4420-9DC9-29E4C1DFCEEA}" type="pres">
      <dgm:prSet presAssocID="{4F71C14C-CAE0-4E9A-95D6-FDBE99C0AD62}" presName="parentText" presStyleLbl="node1" presStyleIdx="0" presStyleCnt="2">
        <dgm:presLayoutVars>
          <dgm:chMax val="1"/>
          <dgm:bulletEnabled val="1"/>
        </dgm:presLayoutVars>
      </dgm:prSet>
      <dgm:spPr/>
    </dgm:pt>
    <dgm:pt modelId="{152F3D87-F71E-4640-93FF-63F53B1DE270}" type="pres">
      <dgm:prSet presAssocID="{4F71C14C-CAE0-4E9A-95D6-FDBE99C0AD62}" presName="descendantText" presStyleLbl="alignAccFollowNode1" presStyleIdx="0" presStyleCnt="2">
        <dgm:presLayoutVars>
          <dgm:bulletEnabled val="1"/>
        </dgm:presLayoutVars>
      </dgm:prSet>
      <dgm:spPr/>
    </dgm:pt>
    <dgm:pt modelId="{29029E86-E63A-4A90-AF0E-25C591B0E9C1}" type="pres">
      <dgm:prSet presAssocID="{1EB2FC5C-D0E5-4BB2-B661-032915CF2B7E}" presName="sp" presStyleCnt="0"/>
      <dgm:spPr/>
    </dgm:pt>
    <dgm:pt modelId="{F64F8DAE-C359-4BBF-ADD3-6B687E70BD59}" type="pres">
      <dgm:prSet presAssocID="{EA7F8004-DE10-4D29-9379-C7A5F8FF5D75}" presName="linNode" presStyleCnt="0"/>
      <dgm:spPr/>
    </dgm:pt>
    <dgm:pt modelId="{7DEEA269-27B6-42A9-B165-311AE960B478}" type="pres">
      <dgm:prSet presAssocID="{EA7F8004-DE10-4D29-9379-C7A5F8FF5D75}" presName="parentText" presStyleLbl="node1" presStyleIdx="1" presStyleCnt="2">
        <dgm:presLayoutVars>
          <dgm:chMax val="1"/>
          <dgm:bulletEnabled val="1"/>
        </dgm:presLayoutVars>
      </dgm:prSet>
      <dgm:spPr/>
    </dgm:pt>
    <dgm:pt modelId="{EC13920C-23C5-4661-B824-1E63CE315084}" type="pres">
      <dgm:prSet presAssocID="{EA7F8004-DE10-4D29-9379-C7A5F8FF5D75}" presName="descendantText" presStyleLbl="alignAccFollowNode1" presStyleIdx="1" presStyleCnt="2">
        <dgm:presLayoutVars>
          <dgm:bulletEnabled val="1"/>
        </dgm:presLayoutVars>
      </dgm:prSet>
      <dgm:spPr/>
    </dgm:pt>
  </dgm:ptLst>
  <dgm:cxnLst>
    <dgm:cxn modelId="{FBD9700A-E7E6-4398-AEF4-C740DB16427D}" type="presOf" srcId="{EA7F8004-DE10-4D29-9379-C7A5F8FF5D75}" destId="{7DEEA269-27B6-42A9-B165-311AE960B478}" srcOrd="0" destOrd="0" presId="urn:microsoft.com/office/officeart/2005/8/layout/vList5"/>
    <dgm:cxn modelId="{B3689C13-3E8D-4194-8A74-85F3A9E8AC61}" srcId="{A0AD8302-A467-4929-814F-48AFB2B86DD4}" destId="{4F71C14C-CAE0-4E9A-95D6-FDBE99C0AD62}" srcOrd="0" destOrd="0" parTransId="{4ABB7416-5DA6-4E87-977D-8F3B6BC5CCF7}" sibTransId="{1EB2FC5C-D0E5-4BB2-B661-032915CF2B7E}"/>
    <dgm:cxn modelId="{303A7A2A-E794-4F05-9588-64DFB7CE042C}" type="presOf" srcId="{02288B52-7700-4556-B1A6-6EE0B0D7E166}" destId="{152F3D87-F71E-4640-93FF-63F53B1DE270}" srcOrd="0" destOrd="1" presId="urn:microsoft.com/office/officeart/2005/8/layout/vList5"/>
    <dgm:cxn modelId="{04397F37-21A4-40F1-ACEE-C34B6A28B95D}" type="presOf" srcId="{03D3E74C-5A03-4AAA-9010-2128CAD77069}" destId="{EC13920C-23C5-4661-B824-1E63CE315084}" srcOrd="0" destOrd="1" presId="urn:microsoft.com/office/officeart/2005/8/layout/vList5"/>
    <dgm:cxn modelId="{5DC5A93A-929A-42B0-9E60-61B1CADDC593}" srcId="{4F71C14C-CAE0-4E9A-95D6-FDBE99C0AD62}" destId="{678CD76D-5731-4AB4-B41F-CD4EE00C4896}" srcOrd="0" destOrd="0" parTransId="{0F589469-7EBD-45DE-8077-752B54E682DE}" sibTransId="{A6B245E1-B985-48A6-ADDA-23CAE92578FB}"/>
    <dgm:cxn modelId="{0C61EF43-3E75-4AAD-BC94-DFF79FFD7D00}" srcId="{4F71C14C-CAE0-4E9A-95D6-FDBE99C0AD62}" destId="{02288B52-7700-4556-B1A6-6EE0B0D7E166}" srcOrd="1" destOrd="0" parTransId="{D5B96762-5403-4D2A-91FD-580526599E1E}" sibTransId="{965C33D6-BC6C-40BD-9B89-511C293C81F3}"/>
    <dgm:cxn modelId="{BDFDC250-F706-4BA7-8E73-58E0B49DDE2D}" srcId="{EA7F8004-DE10-4D29-9379-C7A5F8FF5D75}" destId="{03D3E74C-5A03-4AAA-9010-2128CAD77069}" srcOrd="1" destOrd="0" parTransId="{34560489-6F5B-4494-B065-28A514F88F5B}" sibTransId="{28F8AFE7-D2BD-44C1-B6AF-F069590F4D19}"/>
    <dgm:cxn modelId="{41B49953-717F-48C6-B152-D8ED3FA8CD98}" type="presOf" srcId="{A0AD8302-A467-4929-814F-48AFB2B86DD4}" destId="{5BDF9AAA-6411-471A-8755-9B83ED7A35EF}" srcOrd="0" destOrd="0" presId="urn:microsoft.com/office/officeart/2005/8/layout/vList5"/>
    <dgm:cxn modelId="{D0B2207E-9704-4C05-BC16-DF807D2CB720}" srcId="{A0AD8302-A467-4929-814F-48AFB2B86DD4}" destId="{EA7F8004-DE10-4D29-9379-C7A5F8FF5D75}" srcOrd="1" destOrd="0" parTransId="{D819466B-BE55-4583-A65C-E1559E4C946F}" sibTransId="{FEA17C22-5395-482A-A103-0637871A5905}"/>
    <dgm:cxn modelId="{0BB6D181-925D-436E-A897-C6E345B6BAB6}" type="presOf" srcId="{678CD76D-5731-4AB4-B41F-CD4EE00C4896}" destId="{152F3D87-F71E-4640-93FF-63F53B1DE270}" srcOrd="0" destOrd="0" presId="urn:microsoft.com/office/officeart/2005/8/layout/vList5"/>
    <dgm:cxn modelId="{AA7DDD85-EF42-4ED2-9E67-1A5148065DCB}" type="presOf" srcId="{4F71C14C-CAE0-4E9A-95D6-FDBE99C0AD62}" destId="{BCE43C79-8433-4420-9DC9-29E4C1DFCEEA}" srcOrd="0" destOrd="0" presId="urn:microsoft.com/office/officeart/2005/8/layout/vList5"/>
    <dgm:cxn modelId="{FE54A586-FF3A-4942-8ED1-A894A4E9F7A5}" srcId="{EA7F8004-DE10-4D29-9379-C7A5F8FF5D75}" destId="{6A8D6E74-9F13-4E8C-90CA-F7129D1CF758}" srcOrd="0" destOrd="0" parTransId="{0547AABE-A155-4227-A8E1-C03ADC81D70D}" sibTransId="{52E6A210-7150-4B63-84A0-DDB561BF5D08}"/>
    <dgm:cxn modelId="{9DBEF6DB-A142-4F8D-A44C-70AFCA6F2DA6}" type="presOf" srcId="{6A8D6E74-9F13-4E8C-90CA-F7129D1CF758}" destId="{EC13920C-23C5-4661-B824-1E63CE315084}" srcOrd="0" destOrd="0" presId="urn:microsoft.com/office/officeart/2005/8/layout/vList5"/>
    <dgm:cxn modelId="{C7EA2AF6-C786-4686-BBA8-52B75DDF1960}" type="presParOf" srcId="{5BDF9AAA-6411-471A-8755-9B83ED7A35EF}" destId="{45BE0540-4F41-4B60-B85D-A55CF1811EEA}" srcOrd="0" destOrd="0" presId="urn:microsoft.com/office/officeart/2005/8/layout/vList5"/>
    <dgm:cxn modelId="{6F522FD3-9177-4D32-8E6D-D11D55B26C3C}" type="presParOf" srcId="{45BE0540-4F41-4B60-B85D-A55CF1811EEA}" destId="{BCE43C79-8433-4420-9DC9-29E4C1DFCEEA}" srcOrd="0" destOrd="0" presId="urn:microsoft.com/office/officeart/2005/8/layout/vList5"/>
    <dgm:cxn modelId="{EACBB438-0F31-48AD-8C49-3BEE2C59B25C}" type="presParOf" srcId="{45BE0540-4F41-4B60-B85D-A55CF1811EEA}" destId="{152F3D87-F71E-4640-93FF-63F53B1DE270}" srcOrd="1" destOrd="0" presId="urn:microsoft.com/office/officeart/2005/8/layout/vList5"/>
    <dgm:cxn modelId="{82202B03-43D3-4721-A212-D707C431B741}" type="presParOf" srcId="{5BDF9AAA-6411-471A-8755-9B83ED7A35EF}" destId="{29029E86-E63A-4A90-AF0E-25C591B0E9C1}" srcOrd="1" destOrd="0" presId="urn:microsoft.com/office/officeart/2005/8/layout/vList5"/>
    <dgm:cxn modelId="{F212FF14-8311-4583-BFF6-AD56A153644E}" type="presParOf" srcId="{5BDF9AAA-6411-471A-8755-9B83ED7A35EF}" destId="{F64F8DAE-C359-4BBF-ADD3-6B687E70BD59}" srcOrd="2" destOrd="0" presId="urn:microsoft.com/office/officeart/2005/8/layout/vList5"/>
    <dgm:cxn modelId="{348EBBC1-A933-417B-998F-00992CBB4D68}" type="presParOf" srcId="{F64F8DAE-C359-4BBF-ADD3-6B687E70BD59}" destId="{7DEEA269-27B6-42A9-B165-311AE960B478}" srcOrd="0" destOrd="0" presId="urn:microsoft.com/office/officeart/2005/8/layout/vList5"/>
    <dgm:cxn modelId="{13EEC0FE-2980-4E48-B347-FB9788FAC2B4}" type="presParOf" srcId="{F64F8DAE-C359-4BBF-ADD3-6B687E70BD59}" destId="{EC13920C-23C5-4661-B824-1E63CE31508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CA7EF-7650-4E10-9A9B-B6B76899C137}">
      <dsp:nvSpPr>
        <dsp:cNvPr id="0" name=""/>
        <dsp:cNvSpPr/>
      </dsp:nvSpPr>
      <dsp:spPr>
        <a:xfrm>
          <a:off x="0" y="0"/>
          <a:ext cx="8262222" cy="120681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The goal is to understand and attacker’s mindset to identify and anticipate attacks</a:t>
          </a:r>
        </a:p>
      </dsp:txBody>
      <dsp:txXfrm>
        <a:off x="35346" y="35346"/>
        <a:ext cx="6959973" cy="1136125"/>
      </dsp:txXfrm>
    </dsp:sp>
    <dsp:sp modelId="{58B6099B-95C9-4EDD-A119-B82D2382A509}">
      <dsp:nvSpPr>
        <dsp:cNvPr id="0" name=""/>
        <dsp:cNvSpPr/>
      </dsp:nvSpPr>
      <dsp:spPr>
        <a:xfrm>
          <a:off x="729019" y="1407953"/>
          <a:ext cx="8262222" cy="120681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It is a good idea to identify potential targets attackers may want to attack</a:t>
          </a:r>
        </a:p>
      </dsp:txBody>
      <dsp:txXfrm>
        <a:off x="764365" y="1443299"/>
        <a:ext cx="6678079" cy="1136125"/>
      </dsp:txXfrm>
    </dsp:sp>
    <dsp:sp modelId="{9E879F16-B3EE-40BD-A258-BD103D3ECEB9}">
      <dsp:nvSpPr>
        <dsp:cNvPr id="0" name=""/>
        <dsp:cNvSpPr/>
      </dsp:nvSpPr>
      <dsp:spPr>
        <a:xfrm>
          <a:off x="1458039" y="2815907"/>
          <a:ext cx="8262222" cy="120681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Make sure you conduct penetration testing around these targets and keep them secure</a:t>
          </a:r>
        </a:p>
      </dsp:txBody>
      <dsp:txXfrm>
        <a:off x="1493385" y="2851253"/>
        <a:ext cx="6678079" cy="1136125"/>
      </dsp:txXfrm>
    </dsp:sp>
    <dsp:sp modelId="{A1CECAED-1C02-49AA-8EC2-F6503E8D6E1D}">
      <dsp:nvSpPr>
        <dsp:cNvPr id="0" name=""/>
        <dsp:cNvSpPr/>
      </dsp:nvSpPr>
      <dsp:spPr>
        <a:xfrm>
          <a:off x="7477791" y="915169"/>
          <a:ext cx="784431" cy="784431"/>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654288" y="915169"/>
        <a:ext cx="431437" cy="590284"/>
      </dsp:txXfrm>
    </dsp:sp>
    <dsp:sp modelId="{F2D7EF4D-9EE7-44C9-9E10-14BB7CD72643}">
      <dsp:nvSpPr>
        <dsp:cNvPr id="0" name=""/>
        <dsp:cNvSpPr/>
      </dsp:nvSpPr>
      <dsp:spPr>
        <a:xfrm>
          <a:off x="8206810" y="2315078"/>
          <a:ext cx="784431" cy="784431"/>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83307" y="2315078"/>
        <a:ext cx="431437" cy="5902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B94FC-2788-4532-ABC3-EB7BCFA0B107}">
      <dsp:nvSpPr>
        <dsp:cNvPr id="0" name=""/>
        <dsp:cNvSpPr/>
      </dsp:nvSpPr>
      <dsp:spPr>
        <a:xfrm>
          <a:off x="0" y="3704485"/>
          <a:ext cx="5641974" cy="121589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There are five major threat modeling steps:</a:t>
          </a:r>
        </a:p>
      </dsp:txBody>
      <dsp:txXfrm>
        <a:off x="0" y="3704485"/>
        <a:ext cx="5641974" cy="656583"/>
      </dsp:txXfrm>
    </dsp:sp>
    <dsp:sp modelId="{10AE05F2-2B40-4295-A9A6-5B75BE168CEA}">
      <dsp:nvSpPr>
        <dsp:cNvPr id="0" name=""/>
        <dsp:cNvSpPr/>
      </dsp:nvSpPr>
      <dsp:spPr>
        <a:xfrm>
          <a:off x="688" y="4336750"/>
          <a:ext cx="1128119" cy="559311"/>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a:t>Defining security requirements. </a:t>
          </a:r>
        </a:p>
      </dsp:txBody>
      <dsp:txXfrm>
        <a:off x="688" y="4336750"/>
        <a:ext cx="1128119" cy="559311"/>
      </dsp:txXfrm>
    </dsp:sp>
    <dsp:sp modelId="{8064C146-0930-40D6-9505-101A4A0E28AA}">
      <dsp:nvSpPr>
        <dsp:cNvPr id="0" name=""/>
        <dsp:cNvSpPr/>
      </dsp:nvSpPr>
      <dsp:spPr>
        <a:xfrm>
          <a:off x="1128808" y="4336750"/>
          <a:ext cx="1128119" cy="559311"/>
        </a:xfrm>
        <a:prstGeom prst="rect">
          <a:avLst/>
        </a:prstGeom>
        <a:solidFill>
          <a:schemeClr val="accent2">
            <a:tint val="40000"/>
            <a:alpha val="90000"/>
            <a:hueOff val="-460466"/>
            <a:satOff val="3068"/>
            <a:lumOff val="280"/>
            <a:alphaOff val="0"/>
          </a:schemeClr>
        </a:solidFill>
        <a:ln w="15875" cap="flat" cmpd="sng" algn="ctr">
          <a:solidFill>
            <a:schemeClr val="accent2">
              <a:tint val="40000"/>
              <a:alpha val="90000"/>
              <a:hueOff val="-460466"/>
              <a:satOff val="3068"/>
              <a:lumOff val="2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a:t>Creating an application diagram. </a:t>
          </a:r>
        </a:p>
      </dsp:txBody>
      <dsp:txXfrm>
        <a:off x="1128808" y="4336750"/>
        <a:ext cx="1128119" cy="559311"/>
      </dsp:txXfrm>
    </dsp:sp>
    <dsp:sp modelId="{CD2A092A-EDAC-49E1-85D1-53E56F3810AF}">
      <dsp:nvSpPr>
        <dsp:cNvPr id="0" name=""/>
        <dsp:cNvSpPr/>
      </dsp:nvSpPr>
      <dsp:spPr>
        <a:xfrm>
          <a:off x="2256927" y="4336750"/>
          <a:ext cx="1128119" cy="559311"/>
        </a:xfrm>
        <a:prstGeom prst="rect">
          <a:avLst/>
        </a:prstGeom>
        <a:solidFill>
          <a:schemeClr val="accent2">
            <a:tint val="40000"/>
            <a:alpha val="90000"/>
            <a:hueOff val="-920933"/>
            <a:satOff val="6135"/>
            <a:lumOff val="561"/>
            <a:alphaOff val="0"/>
          </a:schemeClr>
        </a:solidFill>
        <a:ln w="15875" cap="flat" cmpd="sng" algn="ctr">
          <a:solidFill>
            <a:schemeClr val="accent2">
              <a:tint val="40000"/>
              <a:alpha val="90000"/>
              <a:hueOff val="-920933"/>
              <a:satOff val="6135"/>
              <a:lumOff val="5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a:t>Identifying threats. </a:t>
          </a:r>
        </a:p>
      </dsp:txBody>
      <dsp:txXfrm>
        <a:off x="2256927" y="4336750"/>
        <a:ext cx="1128119" cy="559311"/>
      </dsp:txXfrm>
    </dsp:sp>
    <dsp:sp modelId="{9A0ECAC3-0E5C-4956-A65D-6ED7C0F484D8}">
      <dsp:nvSpPr>
        <dsp:cNvPr id="0" name=""/>
        <dsp:cNvSpPr/>
      </dsp:nvSpPr>
      <dsp:spPr>
        <a:xfrm>
          <a:off x="3385047" y="4336750"/>
          <a:ext cx="1128119" cy="559311"/>
        </a:xfrm>
        <a:prstGeom prst="rect">
          <a:avLst/>
        </a:prstGeom>
        <a:solidFill>
          <a:schemeClr val="accent2">
            <a:tint val="40000"/>
            <a:alpha val="90000"/>
            <a:hueOff val="-1381399"/>
            <a:satOff val="9203"/>
            <a:lumOff val="841"/>
            <a:alphaOff val="0"/>
          </a:schemeClr>
        </a:solidFill>
        <a:ln w="15875" cap="flat" cmpd="sng" algn="ctr">
          <a:solidFill>
            <a:schemeClr val="accent2">
              <a:tint val="40000"/>
              <a:alpha val="90000"/>
              <a:hueOff val="-1381399"/>
              <a:satOff val="9203"/>
              <a:lumOff val="8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a:t>Mitigating threats. </a:t>
          </a:r>
        </a:p>
      </dsp:txBody>
      <dsp:txXfrm>
        <a:off x="3385047" y="4336750"/>
        <a:ext cx="1128119" cy="559311"/>
      </dsp:txXfrm>
    </dsp:sp>
    <dsp:sp modelId="{11D45185-5911-4860-89A5-9B38BB4E1604}">
      <dsp:nvSpPr>
        <dsp:cNvPr id="0" name=""/>
        <dsp:cNvSpPr/>
      </dsp:nvSpPr>
      <dsp:spPr>
        <a:xfrm>
          <a:off x="4513166" y="4336750"/>
          <a:ext cx="1128119" cy="559311"/>
        </a:xfrm>
        <a:prstGeom prst="rect">
          <a:avLst/>
        </a:prstGeom>
        <a:solidFill>
          <a:schemeClr val="accent2">
            <a:tint val="40000"/>
            <a:alpha val="90000"/>
            <a:hueOff val="-1841865"/>
            <a:satOff val="12270"/>
            <a:lumOff val="1122"/>
            <a:alphaOff val="0"/>
          </a:schemeClr>
        </a:solidFill>
        <a:ln w="15875" cap="flat" cmpd="sng" algn="ctr">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a:t>Validating that threats have been mitigated. </a:t>
          </a:r>
        </a:p>
      </dsp:txBody>
      <dsp:txXfrm>
        <a:off x="4513166" y="4336750"/>
        <a:ext cx="1128119" cy="559311"/>
      </dsp:txXfrm>
    </dsp:sp>
    <dsp:sp modelId="{FED15412-DAC9-4FB3-9CD1-08C21353A137}">
      <dsp:nvSpPr>
        <dsp:cNvPr id="0" name=""/>
        <dsp:cNvSpPr/>
      </dsp:nvSpPr>
      <dsp:spPr>
        <a:xfrm rot="10800000">
          <a:off x="0" y="1852677"/>
          <a:ext cx="5641974" cy="1870046"/>
        </a:xfrm>
        <a:prstGeom prst="upArrowCallou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The goal of threat modeling is to improve the security of a system by identifying potential attack vectors and implementing appropriate security controls.</a:t>
          </a:r>
        </a:p>
      </dsp:txBody>
      <dsp:txXfrm rot="10800000">
        <a:off x="0" y="1852677"/>
        <a:ext cx="5641974" cy="1215100"/>
      </dsp:txXfrm>
    </dsp:sp>
    <dsp:sp modelId="{4E5E3C5E-AAD0-41A4-A247-945B79D5C838}">
      <dsp:nvSpPr>
        <dsp:cNvPr id="0" name=""/>
        <dsp:cNvSpPr/>
      </dsp:nvSpPr>
      <dsp:spPr>
        <a:xfrm rot="10800000">
          <a:off x="0" y="869"/>
          <a:ext cx="5641974" cy="1870046"/>
        </a:xfrm>
        <a:prstGeom prst="upArrowCallou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Threat modeling is a process for identifying and prioritizing potential threats and vulnerabilities to a system or application.</a:t>
          </a:r>
        </a:p>
      </dsp:txBody>
      <dsp:txXfrm rot="10800000">
        <a:off x="0" y="869"/>
        <a:ext cx="5641974" cy="1215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E68EA-3931-47FA-B20F-60E13EFBD133}">
      <dsp:nvSpPr>
        <dsp:cNvPr id="0" name=""/>
        <dsp:cNvSpPr/>
      </dsp:nvSpPr>
      <dsp:spPr>
        <a:xfrm>
          <a:off x="1186" y="469226"/>
          <a:ext cx="4164809" cy="26446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F7CE16-5FDE-4AA0-A504-A60A8B88D3BD}">
      <dsp:nvSpPr>
        <dsp:cNvPr id="0" name=""/>
        <dsp:cNvSpPr/>
      </dsp:nvSpPr>
      <dsp:spPr>
        <a:xfrm>
          <a:off x="463943" y="908844"/>
          <a:ext cx="4164809" cy="264465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a:latin typeface="Tw Cen MT Condensed" panose="020B0606020104020203"/>
            </a:rPr>
            <a:t>A community-driven</a:t>
          </a:r>
          <a:r>
            <a:rPr lang="en-US" sz="2500" kern="1200"/>
            <a:t> effort to establish a set of principles and best practices for threat modeling.</a:t>
          </a:r>
          <a:r>
            <a:rPr lang="en-US" sz="2500" kern="1200">
              <a:latin typeface="Tw Cen MT Condensed" panose="020B0606020104020203"/>
            </a:rPr>
            <a:t> </a:t>
          </a:r>
          <a:endParaRPr lang="en-US" sz="2500" kern="1200"/>
        </a:p>
      </dsp:txBody>
      <dsp:txXfrm>
        <a:off x="541402" y="986303"/>
        <a:ext cx="4009891" cy="2489736"/>
      </dsp:txXfrm>
    </dsp:sp>
    <dsp:sp modelId="{8148AE87-54F8-4233-999C-E3152F6D450A}">
      <dsp:nvSpPr>
        <dsp:cNvPr id="0" name=""/>
        <dsp:cNvSpPr/>
      </dsp:nvSpPr>
      <dsp:spPr>
        <a:xfrm>
          <a:off x="5091509" y="469226"/>
          <a:ext cx="4164809" cy="26446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B2F861-50B0-4E2B-B923-7C06F47AC121}">
      <dsp:nvSpPr>
        <dsp:cNvPr id="0" name=""/>
        <dsp:cNvSpPr/>
      </dsp:nvSpPr>
      <dsp:spPr>
        <a:xfrm>
          <a:off x="5554265" y="908844"/>
          <a:ext cx="4164809" cy="264465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a:t>It provides a framework for understanding the purpose and scope of threat modeling, and emphasizes the importance of collaboration, communication, and continuous improvement.</a:t>
          </a:r>
          <a:r>
            <a:rPr lang="en-US" sz="2500" kern="1200">
              <a:latin typeface="Tw Cen MT Condensed" panose="020B0606020104020203"/>
            </a:rPr>
            <a:t> </a:t>
          </a:r>
          <a:endParaRPr lang="en-US" sz="2500" kern="1200"/>
        </a:p>
      </dsp:txBody>
      <dsp:txXfrm>
        <a:off x="5631724" y="986303"/>
        <a:ext cx="4009891" cy="24897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490C0-8BDD-41B1-BC73-EB4137669728}">
      <dsp:nvSpPr>
        <dsp:cNvPr id="0" name=""/>
        <dsp:cNvSpPr/>
      </dsp:nvSpPr>
      <dsp:spPr>
        <a:xfrm>
          <a:off x="1186" y="602161"/>
          <a:ext cx="4164728" cy="264460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F77F30-6B19-427C-B319-02B8B5CE2CFD}">
      <dsp:nvSpPr>
        <dsp:cNvPr id="0" name=""/>
        <dsp:cNvSpPr/>
      </dsp:nvSpPr>
      <dsp:spPr>
        <a:xfrm>
          <a:off x="463934" y="1041771"/>
          <a:ext cx="4164728" cy="264460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an open-source, web-based threat modeling tool that allows users to create, manage, and share threat models. </a:t>
          </a:r>
        </a:p>
      </dsp:txBody>
      <dsp:txXfrm>
        <a:off x="541392" y="1119229"/>
        <a:ext cx="4009812" cy="2489686"/>
      </dsp:txXfrm>
    </dsp:sp>
    <dsp:sp modelId="{3D343FD4-C449-4B7B-843C-34F225BD6E8B}">
      <dsp:nvSpPr>
        <dsp:cNvPr id="0" name=""/>
        <dsp:cNvSpPr/>
      </dsp:nvSpPr>
      <dsp:spPr>
        <a:xfrm>
          <a:off x="5091410" y="602161"/>
          <a:ext cx="4164728" cy="264460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FE0C3B-1CE1-4593-8D7D-02C39B878B97}">
      <dsp:nvSpPr>
        <dsp:cNvPr id="0" name=""/>
        <dsp:cNvSpPr/>
      </dsp:nvSpPr>
      <dsp:spPr>
        <a:xfrm>
          <a:off x="5554157" y="1041771"/>
          <a:ext cx="4164728" cy="264460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Threat Dragon supports various threat modeling methodologies, including STRIDE and DREAD, and integrates with other OWASP tools, such as the OWASP Top Ten and the OWASP Application Security Verification Standard.</a:t>
          </a:r>
        </a:p>
      </dsp:txBody>
      <dsp:txXfrm>
        <a:off x="5631615" y="1119229"/>
        <a:ext cx="4009812" cy="24896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53A74-21B3-4FCD-AA89-094E75715C50}">
      <dsp:nvSpPr>
        <dsp:cNvPr id="0" name=""/>
        <dsp:cNvSpPr/>
      </dsp:nvSpPr>
      <dsp:spPr>
        <a:xfrm>
          <a:off x="1186" y="469226"/>
          <a:ext cx="4164809" cy="26446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B8AC02-C723-42BF-919D-ADB0B756B1A9}">
      <dsp:nvSpPr>
        <dsp:cNvPr id="0" name=""/>
        <dsp:cNvSpPr/>
      </dsp:nvSpPr>
      <dsp:spPr>
        <a:xfrm>
          <a:off x="463943" y="908844"/>
          <a:ext cx="4164809" cy="264465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 standalone tool for creating and analyzing threat models for software applications. It supports various threat modeling methodologies, including STRIDE and DREAD, and provides a customizable library of threats and mitigation strategies. </a:t>
          </a:r>
        </a:p>
      </dsp:txBody>
      <dsp:txXfrm>
        <a:off x="541402" y="986303"/>
        <a:ext cx="4009891" cy="2489736"/>
      </dsp:txXfrm>
    </dsp:sp>
    <dsp:sp modelId="{966EE252-F443-4879-AB22-B559193A0C85}">
      <dsp:nvSpPr>
        <dsp:cNvPr id="0" name=""/>
        <dsp:cNvSpPr/>
      </dsp:nvSpPr>
      <dsp:spPr>
        <a:xfrm>
          <a:off x="5091509" y="469226"/>
          <a:ext cx="4164809" cy="26446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F88A21-3F67-42D0-8638-D32414080C48}">
      <dsp:nvSpPr>
        <dsp:cNvPr id="0" name=""/>
        <dsp:cNvSpPr/>
      </dsp:nvSpPr>
      <dsp:spPr>
        <a:xfrm>
          <a:off x="5554265" y="908844"/>
          <a:ext cx="4164809" cy="264465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The tool allows users to visualize and analyze their threat models and provides guidance on how to address identified threats.</a:t>
          </a:r>
        </a:p>
      </dsp:txBody>
      <dsp:txXfrm>
        <a:off x="5631724" y="986303"/>
        <a:ext cx="4009891" cy="24897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F3D87-F71E-4640-93FF-63F53B1DE270}">
      <dsp:nvSpPr>
        <dsp:cNvPr id="0" name=""/>
        <dsp:cNvSpPr/>
      </dsp:nvSpPr>
      <dsp:spPr>
        <a:xfrm rot="5400000">
          <a:off x="3848282" y="-1312026"/>
          <a:ext cx="1274080" cy="4221480"/>
        </a:xfrm>
        <a:prstGeom prst="round2Same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A popular web application testing tool that allows users to intercept, analyze, and modify HTTP requests and responses. </a:t>
          </a:r>
        </a:p>
        <a:p>
          <a:pPr marL="114300" lvl="1" indent="-114300" algn="l" defTabSz="622300">
            <a:lnSpc>
              <a:spcPct val="90000"/>
            </a:lnSpc>
            <a:spcBef>
              <a:spcPct val="0"/>
            </a:spcBef>
            <a:spcAft>
              <a:spcPct val="15000"/>
            </a:spcAft>
            <a:buChar char="•"/>
          </a:pPr>
          <a:r>
            <a:rPr lang="en-US" sz="1400" kern="1200"/>
            <a:t>Burp Suite is often used for manual web application testing and can help identify vulnerabilities such as SQL injection and cross-site scripting (XSS).</a:t>
          </a:r>
        </a:p>
      </dsp:txBody>
      <dsp:txXfrm rot="-5400000">
        <a:off x="2374583" y="223868"/>
        <a:ext cx="4159285" cy="1149690"/>
      </dsp:txXfrm>
    </dsp:sp>
    <dsp:sp modelId="{BCE43C79-8433-4420-9DC9-29E4C1DFCEEA}">
      <dsp:nvSpPr>
        <dsp:cNvPr id="0" name=""/>
        <dsp:cNvSpPr/>
      </dsp:nvSpPr>
      <dsp:spPr>
        <a:xfrm>
          <a:off x="0" y="2413"/>
          <a:ext cx="2374582" cy="159260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a:t>Burp Suit</a:t>
          </a:r>
        </a:p>
      </dsp:txBody>
      <dsp:txXfrm>
        <a:off x="77744" y="80157"/>
        <a:ext cx="2219094" cy="1437112"/>
      </dsp:txXfrm>
    </dsp:sp>
    <dsp:sp modelId="{EC13920C-23C5-4661-B824-1E63CE315084}">
      <dsp:nvSpPr>
        <dsp:cNvPr id="0" name=""/>
        <dsp:cNvSpPr/>
      </dsp:nvSpPr>
      <dsp:spPr>
        <a:xfrm rot="5400000">
          <a:off x="3848282" y="360203"/>
          <a:ext cx="1274080" cy="4221480"/>
        </a:xfrm>
        <a:prstGeom prst="round2Same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A powerful framework for developing and executing exploit code against target systems. </a:t>
          </a:r>
        </a:p>
        <a:p>
          <a:pPr marL="114300" lvl="1" indent="-114300" algn="l" defTabSz="622300">
            <a:lnSpc>
              <a:spcPct val="90000"/>
            </a:lnSpc>
            <a:spcBef>
              <a:spcPct val="0"/>
            </a:spcBef>
            <a:spcAft>
              <a:spcPct val="15000"/>
            </a:spcAft>
            <a:buChar char="•"/>
          </a:pPr>
          <a:r>
            <a:rPr lang="en-US" sz="1400" kern="1200"/>
            <a:t>Metasploit can be used for both offensive and defensive purposes and can help identify vulnerabilities and test the effectiveness of security controls.</a:t>
          </a:r>
        </a:p>
      </dsp:txBody>
      <dsp:txXfrm rot="-5400000">
        <a:off x="2374583" y="1896098"/>
        <a:ext cx="4159285" cy="1149690"/>
      </dsp:txXfrm>
    </dsp:sp>
    <dsp:sp modelId="{7DEEA269-27B6-42A9-B165-311AE960B478}">
      <dsp:nvSpPr>
        <dsp:cNvPr id="0" name=""/>
        <dsp:cNvSpPr/>
      </dsp:nvSpPr>
      <dsp:spPr>
        <a:xfrm>
          <a:off x="0" y="1674643"/>
          <a:ext cx="2374582" cy="159260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a:t>Metasploit</a:t>
          </a:r>
        </a:p>
      </dsp:txBody>
      <dsp:txXfrm>
        <a:off x="77744" y="1752387"/>
        <a:ext cx="2219094" cy="1437112"/>
      </dsp:txXfrm>
    </dsp:sp>
    <dsp:sp modelId="{275E4529-F57F-4C01-8AD6-44590C83A42F}">
      <dsp:nvSpPr>
        <dsp:cNvPr id="0" name=""/>
        <dsp:cNvSpPr/>
      </dsp:nvSpPr>
      <dsp:spPr>
        <a:xfrm rot="5400000">
          <a:off x="3848282" y="2032434"/>
          <a:ext cx="1274080" cy="4221480"/>
        </a:xfrm>
        <a:prstGeom prst="round2Same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A network exploration and security auditing tool that allows users to scan and map network hosts and services. </a:t>
          </a:r>
        </a:p>
        <a:p>
          <a:pPr marL="114300" lvl="1" indent="-114300" algn="l" defTabSz="622300">
            <a:lnSpc>
              <a:spcPct val="90000"/>
            </a:lnSpc>
            <a:spcBef>
              <a:spcPct val="0"/>
            </a:spcBef>
            <a:spcAft>
              <a:spcPct val="15000"/>
            </a:spcAft>
            <a:buChar char="•"/>
          </a:pPr>
          <a:r>
            <a:rPr lang="en-US" sz="1400" kern="1200"/>
            <a:t>Nmap can help identify open ports, operating systems, and potential vulnerabilities in target systems.</a:t>
          </a:r>
        </a:p>
      </dsp:txBody>
      <dsp:txXfrm rot="-5400000">
        <a:off x="2374583" y="3568329"/>
        <a:ext cx="4159285" cy="1149690"/>
      </dsp:txXfrm>
    </dsp:sp>
    <dsp:sp modelId="{443A2F0F-D3B8-4373-A868-A2519E23E6AC}">
      <dsp:nvSpPr>
        <dsp:cNvPr id="0" name=""/>
        <dsp:cNvSpPr/>
      </dsp:nvSpPr>
      <dsp:spPr>
        <a:xfrm>
          <a:off x="0" y="3346874"/>
          <a:ext cx="2374582" cy="159260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a:t>Nmap</a:t>
          </a:r>
        </a:p>
      </dsp:txBody>
      <dsp:txXfrm>
        <a:off x="77744" y="3424618"/>
        <a:ext cx="2219094" cy="14371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F3D87-F71E-4640-93FF-63F53B1DE270}">
      <dsp:nvSpPr>
        <dsp:cNvPr id="0" name=""/>
        <dsp:cNvSpPr/>
      </dsp:nvSpPr>
      <dsp:spPr>
        <a:xfrm rot="5400000">
          <a:off x="3521075" y="-905370"/>
          <a:ext cx="1928494" cy="4221480"/>
        </a:xfrm>
        <a:prstGeom prst="round2Same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A commercial penetration testing tool that provides a suite of advanced features for conducting targeted attacks against specific organizations or systems. </a:t>
          </a:r>
        </a:p>
        <a:p>
          <a:pPr marL="114300" lvl="1" indent="-114300" algn="l" defTabSz="622300">
            <a:lnSpc>
              <a:spcPct val="90000"/>
            </a:lnSpc>
            <a:spcBef>
              <a:spcPct val="0"/>
            </a:spcBef>
            <a:spcAft>
              <a:spcPct val="15000"/>
            </a:spcAft>
            <a:buChar char="•"/>
          </a:pPr>
          <a:r>
            <a:rPr lang="en-US" sz="1400" kern="1200"/>
            <a:t>Cobalt Strike includes features such as Beacon, a powerful payload for establishing a foothold on target systems, and Malleable C2, a tool for customizing the behavior of command-and-control traffic.</a:t>
          </a:r>
        </a:p>
      </dsp:txBody>
      <dsp:txXfrm rot="-5400000">
        <a:off x="2374583" y="335263"/>
        <a:ext cx="4127339" cy="1740212"/>
      </dsp:txXfrm>
    </dsp:sp>
    <dsp:sp modelId="{BCE43C79-8433-4420-9DC9-29E4C1DFCEEA}">
      <dsp:nvSpPr>
        <dsp:cNvPr id="0" name=""/>
        <dsp:cNvSpPr/>
      </dsp:nvSpPr>
      <dsp:spPr>
        <a:xfrm>
          <a:off x="0" y="60"/>
          <a:ext cx="2374582" cy="2410618"/>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a:t>Cobalt Strike</a:t>
          </a:r>
        </a:p>
      </dsp:txBody>
      <dsp:txXfrm>
        <a:off x="115918" y="115978"/>
        <a:ext cx="2142746" cy="2178782"/>
      </dsp:txXfrm>
    </dsp:sp>
    <dsp:sp modelId="{EC13920C-23C5-4661-B824-1E63CE315084}">
      <dsp:nvSpPr>
        <dsp:cNvPr id="0" name=""/>
        <dsp:cNvSpPr/>
      </dsp:nvSpPr>
      <dsp:spPr>
        <a:xfrm rot="5400000">
          <a:off x="3521075" y="1625778"/>
          <a:ext cx="1928494" cy="4221480"/>
        </a:xfrm>
        <a:prstGeom prst="round2Same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A post-exploitation framework for Windows environments that allows users to conduct various operations such as lateral movement, data exfiltration, and privilege escalation. </a:t>
          </a:r>
        </a:p>
        <a:p>
          <a:pPr marL="114300" lvl="1" indent="-114300" algn="l" defTabSz="622300">
            <a:lnSpc>
              <a:spcPct val="90000"/>
            </a:lnSpc>
            <a:spcBef>
              <a:spcPct val="0"/>
            </a:spcBef>
            <a:spcAft>
              <a:spcPct val="15000"/>
            </a:spcAft>
            <a:buChar char="•"/>
          </a:pPr>
          <a:r>
            <a:rPr lang="en-US" sz="1400" kern="1200"/>
            <a:t>PowerShell Empire uses PowerShell, a built-in Windows tool, to execute commands and bypass traditional security controls.</a:t>
          </a:r>
        </a:p>
      </dsp:txBody>
      <dsp:txXfrm rot="-5400000">
        <a:off x="2374583" y="2866412"/>
        <a:ext cx="4127339" cy="1740212"/>
      </dsp:txXfrm>
    </dsp:sp>
    <dsp:sp modelId="{7DEEA269-27B6-42A9-B165-311AE960B478}">
      <dsp:nvSpPr>
        <dsp:cNvPr id="0" name=""/>
        <dsp:cNvSpPr/>
      </dsp:nvSpPr>
      <dsp:spPr>
        <a:xfrm>
          <a:off x="0" y="2531209"/>
          <a:ext cx="2374582" cy="2410618"/>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a:t>PowerShell Empire</a:t>
          </a:r>
        </a:p>
      </dsp:txBody>
      <dsp:txXfrm>
        <a:off x="115918" y="2647127"/>
        <a:ext cx="2142746" cy="217878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2ADB1-275D-430A-89EE-5C7E6CFF6FF2}" type="datetimeFigureOut">
              <a:rPr lang="en-US" smtClean="0"/>
              <a:t>4/24/2023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725628-3A68-42F4-BA86-981817953149}" type="slidenum">
              <a:rPr lang="en-US" smtClean="0"/>
              <a:t>‹#›</a:t>
            </a:fld>
            <a:endParaRPr lang="en-US"/>
          </a:p>
        </p:txBody>
      </p:sp>
    </p:spTree>
    <p:extLst>
      <p:ext uri="{BB962C8B-B14F-4D97-AF65-F5344CB8AC3E}">
        <p14:creationId xmlns:p14="http://schemas.microsoft.com/office/powerpoint/2010/main" val="64925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rellix.com/en-us/security-awareness/cybersecurity/what-is-internet-security.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icrosoft.com/en-us/securityengineering/sdl/threatmodeling#:~:text=There%20are%20five%20major%20threat%20modeling%20steps%3A%201,threats.%205%20Validating%20that%20threats%20have%20been%20mitigate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owardsdev.com/most-common-web-vulnerabilities-d9edbd7c500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owardsdev.com/most-common-web-vulnerabilities-d9edbd7c500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isco.com/c/en/us/products/security/what-is-social-engineering.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net.com/news/privacy/hackers-post-data-from-dozens-of-breached-college-server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What Is Internet Security? | Trellix</a:t>
            </a:r>
            <a:endParaRPr lang="en-US"/>
          </a:p>
        </p:txBody>
      </p:sp>
      <p:sp>
        <p:nvSpPr>
          <p:cNvPr id="4" name="Slide Number Placeholder 3"/>
          <p:cNvSpPr>
            <a:spLocks noGrp="1"/>
          </p:cNvSpPr>
          <p:nvPr>
            <p:ph type="sldNum" sz="quarter" idx="5"/>
          </p:nvPr>
        </p:nvSpPr>
        <p:spPr/>
        <p:txBody>
          <a:bodyPr/>
          <a:lstStyle/>
          <a:p>
            <a:fld id="{4B725628-3A68-42F4-BA86-981817953149}" type="slidenum">
              <a:rPr lang="en-US" smtClean="0"/>
              <a:t>2</a:t>
            </a:fld>
            <a:endParaRPr lang="en-US"/>
          </a:p>
        </p:txBody>
      </p:sp>
    </p:spTree>
    <p:extLst>
      <p:ext uri="{BB962C8B-B14F-4D97-AF65-F5344CB8AC3E}">
        <p14:creationId xmlns:p14="http://schemas.microsoft.com/office/powerpoint/2010/main" val="4009240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Microsoft Security Development Lifecycle Threat Modelling</a:t>
            </a:r>
            <a:endParaRPr lang="en-US"/>
          </a:p>
        </p:txBody>
      </p:sp>
      <p:sp>
        <p:nvSpPr>
          <p:cNvPr id="4" name="Slide Number Placeholder 3"/>
          <p:cNvSpPr>
            <a:spLocks noGrp="1"/>
          </p:cNvSpPr>
          <p:nvPr>
            <p:ph type="sldNum" sz="quarter" idx="5"/>
          </p:nvPr>
        </p:nvSpPr>
        <p:spPr/>
        <p:txBody>
          <a:bodyPr/>
          <a:lstStyle/>
          <a:p>
            <a:fld id="{4B725628-3A68-42F4-BA86-981817953149}" type="slidenum">
              <a:rPr lang="en-US" smtClean="0"/>
              <a:t>4</a:t>
            </a:fld>
            <a:endParaRPr lang="en-US"/>
          </a:p>
        </p:txBody>
      </p:sp>
    </p:spTree>
    <p:extLst>
      <p:ext uri="{BB962C8B-B14F-4D97-AF65-F5344CB8AC3E}">
        <p14:creationId xmlns:p14="http://schemas.microsoft.com/office/powerpoint/2010/main" val="523363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Most Common web vulnerabilities. Web vulnerabilities are weak points or… | by Nader Medhat | Mar, 2023 | Towards Dev</a:t>
            </a:r>
            <a:endParaRPr lang="en-US"/>
          </a:p>
        </p:txBody>
      </p:sp>
      <p:sp>
        <p:nvSpPr>
          <p:cNvPr id="4" name="Slide Number Placeholder 3"/>
          <p:cNvSpPr>
            <a:spLocks noGrp="1"/>
          </p:cNvSpPr>
          <p:nvPr>
            <p:ph type="sldNum" sz="quarter" idx="5"/>
          </p:nvPr>
        </p:nvSpPr>
        <p:spPr/>
        <p:txBody>
          <a:bodyPr/>
          <a:lstStyle/>
          <a:p>
            <a:fld id="{4B725628-3A68-42F4-BA86-981817953149}" type="slidenum">
              <a:rPr lang="en-US" smtClean="0"/>
              <a:t>5</a:t>
            </a:fld>
            <a:endParaRPr lang="en-US"/>
          </a:p>
        </p:txBody>
      </p:sp>
    </p:spTree>
    <p:extLst>
      <p:ext uri="{BB962C8B-B14F-4D97-AF65-F5344CB8AC3E}">
        <p14:creationId xmlns:p14="http://schemas.microsoft.com/office/powerpoint/2010/main" val="721946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Most Common web vulnerabilities. Web vulnerabilities are weak points or… | by Nader Medhat | Mar, 2023 | Towards Dev</a:t>
            </a:r>
            <a:endParaRPr lang="en-US"/>
          </a:p>
        </p:txBody>
      </p:sp>
      <p:sp>
        <p:nvSpPr>
          <p:cNvPr id="4" name="Slide Number Placeholder 3"/>
          <p:cNvSpPr>
            <a:spLocks noGrp="1"/>
          </p:cNvSpPr>
          <p:nvPr>
            <p:ph type="sldNum" sz="quarter" idx="5"/>
          </p:nvPr>
        </p:nvSpPr>
        <p:spPr/>
        <p:txBody>
          <a:bodyPr/>
          <a:lstStyle/>
          <a:p>
            <a:fld id="{4B725628-3A68-42F4-BA86-981817953149}" type="slidenum">
              <a:rPr lang="en-US" smtClean="0"/>
              <a:t>9</a:t>
            </a:fld>
            <a:endParaRPr lang="en-US"/>
          </a:p>
        </p:txBody>
      </p:sp>
    </p:spTree>
    <p:extLst>
      <p:ext uri="{BB962C8B-B14F-4D97-AF65-F5344CB8AC3E}">
        <p14:creationId xmlns:p14="http://schemas.microsoft.com/office/powerpoint/2010/main" val="2678550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What Is Social Engineering in Cyber Security? - Cisco</a:t>
            </a:r>
            <a:endParaRPr lang="en-US"/>
          </a:p>
        </p:txBody>
      </p:sp>
      <p:sp>
        <p:nvSpPr>
          <p:cNvPr id="4" name="Slide Number Placeholder 3"/>
          <p:cNvSpPr>
            <a:spLocks noGrp="1"/>
          </p:cNvSpPr>
          <p:nvPr>
            <p:ph type="sldNum" sz="quarter" idx="5"/>
          </p:nvPr>
        </p:nvSpPr>
        <p:spPr/>
        <p:txBody>
          <a:bodyPr/>
          <a:lstStyle/>
          <a:p>
            <a:fld id="{4B725628-3A68-42F4-BA86-981817953149}" type="slidenum">
              <a:rPr lang="en-US" smtClean="0"/>
              <a:t>13</a:t>
            </a:fld>
            <a:endParaRPr lang="en-US"/>
          </a:p>
        </p:txBody>
      </p:sp>
    </p:spTree>
    <p:extLst>
      <p:ext uri="{BB962C8B-B14F-4D97-AF65-F5344CB8AC3E}">
        <p14:creationId xmlns:p14="http://schemas.microsoft.com/office/powerpoint/2010/main" val="1172616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Hackers post data from dozens of breached college servers (cnet.com)</a:t>
            </a:r>
            <a:endParaRPr lang="en-US"/>
          </a:p>
        </p:txBody>
      </p:sp>
      <p:sp>
        <p:nvSpPr>
          <p:cNvPr id="4" name="Slide Number Placeholder 3"/>
          <p:cNvSpPr>
            <a:spLocks noGrp="1"/>
          </p:cNvSpPr>
          <p:nvPr>
            <p:ph type="sldNum" sz="quarter" idx="5"/>
          </p:nvPr>
        </p:nvSpPr>
        <p:spPr/>
        <p:txBody>
          <a:bodyPr/>
          <a:lstStyle/>
          <a:p>
            <a:fld id="{4B725628-3A68-42F4-BA86-981817953149}" type="slidenum">
              <a:rPr lang="en-US" smtClean="0"/>
              <a:t>14</a:t>
            </a:fld>
            <a:endParaRPr lang="en-US"/>
          </a:p>
        </p:txBody>
      </p:sp>
    </p:spTree>
    <p:extLst>
      <p:ext uri="{BB962C8B-B14F-4D97-AF65-F5344CB8AC3E}">
        <p14:creationId xmlns:p14="http://schemas.microsoft.com/office/powerpoint/2010/main" val="3951277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7005E26E-BCB2-4FD5-8FD5-81A5EAE94C21}" type="datetime1">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C2E9B8-0487-42E4-B571-744A3D775783}" type="datetime1">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52E32D-1E84-43FD-8158-FFFE757EB0E8}" type="datetime1">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85C470-CD19-455C-B830-6D252EAD7FE5}" type="datetime1">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85C43C-50D9-4F49-A136-0EFF292F93ED}" type="datetime1">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53B1A3-0AEF-4064-A724-D27D660C8653}" type="datetime1">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5D0F2-BF66-4A24-9384-A0129B196518}" type="datetime1">
              <a:rPr lang="en-US" smtClean="0"/>
              <a:t>4/24/2023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318A6C-4F6B-48D2-BDB0-D7413B3FDB0A}" type="datetime1">
              <a:rPr lang="en-US" smtClean="0"/>
              <a:t>4/24/2023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1ECED-6ECE-4989-B917-9D4D7E6D3C76}" type="datetime1">
              <a:rPr lang="en-US" smtClean="0"/>
              <a:t>4/24/2023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B570E1-CB40-488E-8C6F-EF4211DFFCB0}" type="datetime1">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CEB6AF-9F5C-43BE-879E-CB9514111250}" type="datetime1">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7EE424C-FCA3-4EDD-B274-8E055D649B7D}" type="datetime1">
              <a:rPr lang="en-US" smtClean="0"/>
              <a:t>4/24/2023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hackthissite.or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4">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30BD1B1-AA22-48F1-B3ED-579CD284605D}"/>
              </a:ext>
              <a:ext uri="{C183D7F6-B498-43B3-948B-1728B52AA6E4}">
                <adec:decorative xmlns:adec="http://schemas.microsoft.com/office/drawing/2017/decorative" val="1"/>
              </a:ext>
            </a:extLst>
          </p:cNvPr>
          <p:cNvPicPr>
            <a:picLocks noChangeAspect="1"/>
          </p:cNvPicPr>
          <p:nvPr/>
        </p:nvPicPr>
        <p:blipFill rotWithShape="1">
          <a:blip r:embed="rId2">
            <a:alphaModFix amt="45000"/>
          </a:blip>
          <a:srcRect r="52456" b="-1"/>
          <a:stretch/>
        </p:blipFill>
        <p:spPr>
          <a:xfrm>
            <a:off x="20" y="-1"/>
            <a:ext cx="12188932" cy="6858000"/>
          </a:xfrm>
          <a:prstGeom prst="rect">
            <a:avLst/>
          </a:prstGeom>
        </p:spPr>
      </p:pic>
      <p:sp>
        <p:nvSpPr>
          <p:cNvPr id="2" name="Title 1">
            <a:extLst>
              <a:ext uri="{FF2B5EF4-FFF2-40B4-BE49-F238E27FC236}">
                <a16:creationId xmlns:a16="http://schemas.microsoft.com/office/drawing/2014/main" id="{DE3D84FB-5D02-47D2-98FD-4F01A02E2AEA}"/>
              </a:ext>
            </a:extLst>
          </p:cNvPr>
          <p:cNvSpPr>
            <a:spLocks noGrp="1"/>
          </p:cNvSpPr>
          <p:nvPr>
            <p:ph type="ctrTitle"/>
          </p:nvPr>
        </p:nvSpPr>
        <p:spPr>
          <a:xfrm>
            <a:off x="643467" y="643467"/>
            <a:ext cx="7164674" cy="5571066"/>
          </a:xfrm>
        </p:spPr>
        <p:txBody>
          <a:bodyPr>
            <a:normAutofit/>
          </a:bodyPr>
          <a:lstStyle/>
          <a:p>
            <a:r>
              <a:rPr lang="en-US" sz="6600">
                <a:solidFill>
                  <a:schemeClr val="tx1"/>
                </a:solidFill>
              </a:rPr>
              <a:t>Web Security with Adversary Mindset</a:t>
            </a:r>
          </a:p>
        </p:txBody>
      </p:sp>
      <p:sp>
        <p:nvSpPr>
          <p:cNvPr id="3" name="Subtitle 2">
            <a:extLst>
              <a:ext uri="{FF2B5EF4-FFF2-40B4-BE49-F238E27FC236}">
                <a16:creationId xmlns:a16="http://schemas.microsoft.com/office/drawing/2014/main" id="{E9F6641D-ADF3-40BD-9BA3-E740E77C8826}"/>
              </a:ext>
            </a:extLst>
          </p:cNvPr>
          <p:cNvSpPr>
            <a:spLocks noGrp="1"/>
          </p:cNvSpPr>
          <p:nvPr>
            <p:ph type="subTitle" idx="1"/>
          </p:nvPr>
        </p:nvSpPr>
        <p:spPr>
          <a:xfrm>
            <a:off x="8451608" y="643467"/>
            <a:ext cx="3096926" cy="5571066"/>
          </a:xfrm>
        </p:spPr>
        <p:txBody>
          <a:bodyPr>
            <a:normAutofit/>
          </a:bodyPr>
          <a:lstStyle/>
          <a:p>
            <a:r>
              <a:rPr lang="en-US" sz="2000">
                <a:solidFill>
                  <a:schemeClr val="tx1"/>
                </a:solidFill>
              </a:rPr>
              <a:t>Dr. Soundararajan Ezekiel</a:t>
            </a:r>
          </a:p>
          <a:p>
            <a:r>
              <a:rPr lang="en-US" sz="2000">
                <a:solidFill>
                  <a:schemeClr val="tx1"/>
                </a:solidFill>
              </a:rPr>
              <a:t>Drew Rado</a:t>
            </a:r>
          </a:p>
          <a:p>
            <a:r>
              <a:rPr lang="en-US" sz="2000">
                <a:solidFill>
                  <a:schemeClr val="tx1"/>
                </a:solidFill>
              </a:rPr>
              <a:t>Vincent Emery</a:t>
            </a:r>
          </a:p>
        </p:txBody>
      </p:sp>
      <p:cxnSp>
        <p:nvCxnSpPr>
          <p:cNvPr id="42" name="Straight Connector 36">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25702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8">
            <a:extLst>
              <a:ext uri="{FF2B5EF4-FFF2-40B4-BE49-F238E27FC236}">
                <a16:creationId xmlns:a16="http://schemas.microsoft.com/office/drawing/2014/main" id="{CBDDD243-ED5F-4896-B18B-ABCF4B7E1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319E6BB3-DF2B-4751-97C5-B3DB949AE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5BE5B3-26CE-E689-62BF-7F5075B94FF7}"/>
              </a:ext>
            </a:extLst>
          </p:cNvPr>
          <p:cNvSpPr>
            <a:spLocks noGrp="1"/>
          </p:cNvSpPr>
          <p:nvPr>
            <p:ph type="title"/>
          </p:nvPr>
        </p:nvSpPr>
        <p:spPr>
          <a:xfrm>
            <a:off x="1024128" y="4911819"/>
            <a:ext cx="9720072" cy="1499616"/>
          </a:xfrm>
        </p:spPr>
        <p:txBody>
          <a:bodyPr>
            <a:normAutofit/>
          </a:bodyPr>
          <a:lstStyle/>
          <a:p>
            <a:r>
              <a:rPr lang="en-US">
                <a:solidFill>
                  <a:srgbClr val="FFFFFF"/>
                </a:solidFill>
              </a:rPr>
              <a:t>Cross Site Scripting</a:t>
            </a:r>
          </a:p>
        </p:txBody>
      </p:sp>
      <p:sp>
        <p:nvSpPr>
          <p:cNvPr id="3" name="Content Placeholder 2">
            <a:extLst>
              <a:ext uri="{FF2B5EF4-FFF2-40B4-BE49-F238E27FC236}">
                <a16:creationId xmlns:a16="http://schemas.microsoft.com/office/drawing/2014/main" id="{273A9D95-9CC2-42C4-ECE0-5F10709E0B97}"/>
              </a:ext>
            </a:extLst>
          </p:cNvPr>
          <p:cNvSpPr>
            <a:spLocks noGrp="1"/>
          </p:cNvSpPr>
          <p:nvPr>
            <p:ph idx="1"/>
          </p:nvPr>
        </p:nvSpPr>
        <p:spPr>
          <a:xfrm>
            <a:off x="1024129" y="643467"/>
            <a:ext cx="4750138" cy="3606798"/>
          </a:xfrm>
        </p:spPr>
        <p:txBody>
          <a:bodyPr vert="horz" lIns="45720" tIns="45720" rIns="45720" bIns="45720" rtlCol="0" anchor="ctr">
            <a:normAutofit/>
          </a:bodyPr>
          <a:lstStyle/>
          <a:p>
            <a:r>
              <a:rPr lang="en-US" sz="2000"/>
              <a:t>Allows attackers to inject malicious code into a webpage viewed by other users</a:t>
            </a:r>
          </a:p>
          <a:p>
            <a:pPr marL="264795" lvl="1"/>
            <a:r>
              <a:rPr lang="en-US" sz="2000"/>
              <a:t>Reflected XSS</a:t>
            </a:r>
          </a:p>
          <a:p>
            <a:pPr marL="447675" lvl="2"/>
            <a:r>
              <a:rPr lang="en-US" sz="2000"/>
              <a:t>Malicious script is included in the URL or other input field and is immediately reflected to the user</a:t>
            </a:r>
          </a:p>
          <a:p>
            <a:pPr marL="264795" lvl="1"/>
            <a:r>
              <a:rPr lang="en-US" sz="2000"/>
              <a:t>Stored XSS</a:t>
            </a:r>
          </a:p>
          <a:p>
            <a:pPr marL="447675" lvl="2"/>
            <a:r>
              <a:rPr lang="en-US" sz="2000"/>
              <a:t>Malicious code is stored on the server and executed every time the compromised web page is loaded</a:t>
            </a:r>
          </a:p>
        </p:txBody>
      </p:sp>
      <p:pic>
        <p:nvPicPr>
          <p:cNvPr id="4" name="Picture 4" descr="Diagram&#10;&#10;Description automatically generated">
            <a:extLst>
              <a:ext uri="{FF2B5EF4-FFF2-40B4-BE49-F238E27FC236}">
                <a16:creationId xmlns:a16="http://schemas.microsoft.com/office/drawing/2014/main" id="{A10588BE-C96F-1918-BD27-FE183754829B}"/>
              </a:ext>
            </a:extLst>
          </p:cNvPr>
          <p:cNvPicPr>
            <a:picLocks noChangeAspect="1"/>
          </p:cNvPicPr>
          <p:nvPr/>
        </p:nvPicPr>
        <p:blipFill>
          <a:blip r:embed="rId2"/>
          <a:stretch>
            <a:fillRect/>
          </a:stretch>
        </p:blipFill>
        <p:spPr>
          <a:xfrm>
            <a:off x="6417734" y="1355035"/>
            <a:ext cx="4747090" cy="2183661"/>
          </a:xfrm>
          <a:prstGeom prst="rect">
            <a:avLst/>
          </a:prstGeom>
        </p:spPr>
      </p:pic>
      <p:cxnSp>
        <p:nvCxnSpPr>
          <p:cNvPr id="15" name="Straight Connector 12">
            <a:extLst>
              <a:ext uri="{FF2B5EF4-FFF2-40B4-BE49-F238E27FC236}">
                <a16:creationId xmlns:a16="http://schemas.microsoft.com/office/drawing/2014/main" id="{A61721DD-D110-44EE-82A7-D56AB687E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7754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DDD243-ED5F-4896-B18B-ABCF4B7E1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9E6BB3-DF2B-4751-97C5-B3DB949AE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5BE5B3-26CE-E689-62BF-7F5075B94FF7}"/>
              </a:ext>
            </a:extLst>
          </p:cNvPr>
          <p:cNvSpPr>
            <a:spLocks noGrp="1"/>
          </p:cNvSpPr>
          <p:nvPr>
            <p:ph type="title"/>
          </p:nvPr>
        </p:nvSpPr>
        <p:spPr>
          <a:xfrm>
            <a:off x="1024128" y="4911819"/>
            <a:ext cx="9720072" cy="1499616"/>
          </a:xfrm>
        </p:spPr>
        <p:txBody>
          <a:bodyPr>
            <a:normAutofit/>
          </a:bodyPr>
          <a:lstStyle/>
          <a:p>
            <a:r>
              <a:rPr lang="en-US">
                <a:solidFill>
                  <a:srgbClr val="FFFFFF"/>
                </a:solidFill>
              </a:rPr>
              <a:t>SQL Injections</a:t>
            </a:r>
          </a:p>
        </p:txBody>
      </p:sp>
      <p:sp>
        <p:nvSpPr>
          <p:cNvPr id="3" name="Content Placeholder 2">
            <a:extLst>
              <a:ext uri="{FF2B5EF4-FFF2-40B4-BE49-F238E27FC236}">
                <a16:creationId xmlns:a16="http://schemas.microsoft.com/office/drawing/2014/main" id="{273A9D95-9CC2-42C4-ECE0-5F10709E0B97}"/>
              </a:ext>
            </a:extLst>
          </p:cNvPr>
          <p:cNvSpPr>
            <a:spLocks noGrp="1"/>
          </p:cNvSpPr>
          <p:nvPr>
            <p:ph idx="1"/>
          </p:nvPr>
        </p:nvSpPr>
        <p:spPr>
          <a:xfrm>
            <a:off x="1024129" y="643467"/>
            <a:ext cx="4750138" cy="3606798"/>
          </a:xfrm>
        </p:spPr>
        <p:txBody>
          <a:bodyPr vert="horz" lIns="45720" tIns="45720" rIns="45720" bIns="45720" rtlCol="0" anchor="ctr">
            <a:normAutofit/>
          </a:bodyPr>
          <a:lstStyle/>
          <a:p>
            <a:pPr>
              <a:buFont typeface="Arial" panose="020B0602020104020603" pitchFamily="34" charset="0"/>
              <a:buChar char="•"/>
            </a:pPr>
            <a:r>
              <a:rPr lang="en-US" sz="1400"/>
              <a:t>When an attacker can run malicious SQL commands on the backend database of a web application </a:t>
            </a:r>
          </a:p>
          <a:p>
            <a:pPr marL="264795" lvl="1">
              <a:buFont typeface="Arial" panose="020B0602020104020603" pitchFamily="34" charset="0"/>
              <a:buChar char="•"/>
            </a:pPr>
            <a:r>
              <a:rPr lang="en-US" sz="1400"/>
              <a:t>Example: </a:t>
            </a:r>
            <a:r>
              <a:rPr lang="en-US" sz="1400">
                <a:ea typeface="+mn-lt"/>
                <a:cs typeface="+mn-lt"/>
              </a:rPr>
              <a:t>" or ""="</a:t>
            </a:r>
          </a:p>
          <a:p>
            <a:pPr marL="264795" lvl="1">
              <a:buFont typeface="Arial" panose="020B0602020104020603" pitchFamily="34" charset="0"/>
              <a:buChar char="•"/>
            </a:pPr>
            <a:r>
              <a:rPr lang="en-US" sz="1400"/>
              <a:t>Exploits UNION statements to retrieve data from two different tables</a:t>
            </a:r>
          </a:p>
          <a:p>
            <a:pPr>
              <a:buFont typeface="Arial" panose="020B0602020104020603" pitchFamily="34" charset="0"/>
              <a:buChar char="•"/>
            </a:pPr>
            <a:r>
              <a:rPr lang="en-US" sz="1400"/>
              <a:t>Error-based SQLi</a:t>
            </a:r>
          </a:p>
          <a:p>
            <a:pPr marL="264795" lvl="1">
              <a:buFont typeface="Arial" panose="020B0602020104020603" pitchFamily="34" charset="0"/>
              <a:buChar char="•"/>
            </a:pPr>
            <a:r>
              <a:rPr lang="en-US" sz="1400"/>
              <a:t>Uses SQL error messages to retrieve information about the database's structure or contents</a:t>
            </a:r>
          </a:p>
          <a:p>
            <a:pPr>
              <a:buFont typeface="Arial" panose="020B0602020104020603" pitchFamily="34" charset="0"/>
              <a:buChar char="•"/>
            </a:pPr>
            <a:r>
              <a:rPr lang="en-US" sz="1400"/>
              <a:t>Blind SQLi</a:t>
            </a:r>
          </a:p>
          <a:p>
            <a:pPr marL="264795" lvl="1">
              <a:buFont typeface="Arial" panose="020B0602020104020603" pitchFamily="34" charset="0"/>
              <a:buChar char="•"/>
            </a:pPr>
            <a:r>
              <a:rPr lang="en-US" sz="1400"/>
              <a:t>When application does not provide any feedback to the attacker, but they can use timing/Boolean based techniques to infer information about the database or modify contents</a:t>
            </a:r>
          </a:p>
        </p:txBody>
      </p:sp>
      <p:pic>
        <p:nvPicPr>
          <p:cNvPr id="4" name="Picture 4" descr="Diagram&#10;&#10;Description automatically generated">
            <a:extLst>
              <a:ext uri="{FF2B5EF4-FFF2-40B4-BE49-F238E27FC236}">
                <a16:creationId xmlns:a16="http://schemas.microsoft.com/office/drawing/2014/main" id="{3F63E543-7216-B2DC-B70F-8EB661833A0C}"/>
              </a:ext>
            </a:extLst>
          </p:cNvPr>
          <p:cNvPicPr>
            <a:picLocks noChangeAspect="1"/>
          </p:cNvPicPr>
          <p:nvPr/>
        </p:nvPicPr>
        <p:blipFill>
          <a:blip r:embed="rId2"/>
          <a:stretch>
            <a:fillRect/>
          </a:stretch>
        </p:blipFill>
        <p:spPr>
          <a:xfrm>
            <a:off x="6987880" y="643467"/>
            <a:ext cx="3606798" cy="3606798"/>
          </a:xfrm>
          <a:prstGeom prst="rect">
            <a:avLst/>
          </a:prstGeom>
        </p:spPr>
      </p:pic>
      <p:cxnSp>
        <p:nvCxnSpPr>
          <p:cNvPr id="13" name="Straight Connector 12">
            <a:extLst>
              <a:ext uri="{FF2B5EF4-FFF2-40B4-BE49-F238E27FC236}">
                <a16:creationId xmlns:a16="http://schemas.microsoft.com/office/drawing/2014/main" id="{A61721DD-D110-44EE-82A7-D56AB687E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8155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DDD243-ED5F-4896-B18B-ABCF4B7E1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19E6BB3-DF2B-4751-97C5-B3DB949AE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5BE5B3-26CE-E689-62BF-7F5075B94FF7}"/>
              </a:ext>
            </a:extLst>
          </p:cNvPr>
          <p:cNvSpPr>
            <a:spLocks noGrp="1"/>
          </p:cNvSpPr>
          <p:nvPr>
            <p:ph type="title"/>
          </p:nvPr>
        </p:nvSpPr>
        <p:spPr>
          <a:xfrm>
            <a:off x="1024128" y="4911819"/>
            <a:ext cx="9720072" cy="1499616"/>
          </a:xfrm>
        </p:spPr>
        <p:txBody>
          <a:bodyPr>
            <a:normAutofit/>
          </a:bodyPr>
          <a:lstStyle/>
          <a:p>
            <a:r>
              <a:rPr lang="en-US">
                <a:solidFill>
                  <a:srgbClr val="FFFFFF"/>
                </a:solidFill>
              </a:rPr>
              <a:t>denial-of-service attack</a:t>
            </a:r>
          </a:p>
        </p:txBody>
      </p:sp>
      <p:sp>
        <p:nvSpPr>
          <p:cNvPr id="3" name="Content Placeholder 2">
            <a:extLst>
              <a:ext uri="{FF2B5EF4-FFF2-40B4-BE49-F238E27FC236}">
                <a16:creationId xmlns:a16="http://schemas.microsoft.com/office/drawing/2014/main" id="{273A9D95-9CC2-42C4-ECE0-5F10709E0B97}"/>
              </a:ext>
            </a:extLst>
          </p:cNvPr>
          <p:cNvSpPr>
            <a:spLocks noGrp="1"/>
          </p:cNvSpPr>
          <p:nvPr>
            <p:ph idx="1"/>
          </p:nvPr>
        </p:nvSpPr>
        <p:spPr>
          <a:xfrm>
            <a:off x="1024129" y="643467"/>
            <a:ext cx="4750138" cy="3606798"/>
          </a:xfrm>
        </p:spPr>
        <p:txBody>
          <a:bodyPr vert="horz" lIns="45720" tIns="45720" rIns="45720" bIns="45720" rtlCol="0" anchor="ctr">
            <a:normAutofit/>
          </a:bodyPr>
          <a:lstStyle/>
          <a:p>
            <a:pPr>
              <a:buFont typeface="Arial" panose="020B0602020104020603" pitchFamily="34" charset="0"/>
              <a:buChar char="•"/>
            </a:pPr>
            <a:r>
              <a:rPr lang="en-US" sz="1700"/>
              <a:t>When an attacker overwhelms a website or application with fake requests causing it to become unusable to actual authorized users</a:t>
            </a:r>
          </a:p>
          <a:p>
            <a:pPr>
              <a:buFont typeface="Arial" panose="020B0602020104020603" pitchFamily="34" charset="0"/>
              <a:buChar char="•"/>
            </a:pPr>
            <a:r>
              <a:rPr lang="en-US" sz="1700"/>
              <a:t>Network Flooding</a:t>
            </a:r>
          </a:p>
          <a:p>
            <a:pPr marL="264795" lvl="1">
              <a:buFont typeface="Arial" panose="020B0602020104020603" pitchFamily="34" charset="0"/>
              <a:buChar char="•"/>
            </a:pPr>
            <a:r>
              <a:rPr lang="en-US" sz="1700"/>
              <a:t>Attacker floods network with large number of requests, overwhelming the bandwidth and resources of the server</a:t>
            </a:r>
          </a:p>
          <a:p>
            <a:pPr>
              <a:buFont typeface="Arial" panose="020B0602020104020603" pitchFamily="34" charset="0"/>
              <a:buChar char="•"/>
            </a:pPr>
            <a:r>
              <a:rPr lang="en-US" sz="1700"/>
              <a:t>Distributed Denial of Service (DDoS)</a:t>
            </a:r>
          </a:p>
          <a:p>
            <a:pPr marL="264795" lvl="1">
              <a:buFont typeface="Arial" panose="020B0602020104020603" pitchFamily="34" charset="0"/>
              <a:buChar char="•"/>
            </a:pPr>
            <a:r>
              <a:rPr lang="en-US" sz="1700"/>
              <a:t>Attacker uses a bot net to launch coordinated attacks from multiple sources.  It is harder to block multiple sources quickly to mitigate the attack</a:t>
            </a:r>
          </a:p>
        </p:txBody>
      </p:sp>
      <p:pic>
        <p:nvPicPr>
          <p:cNvPr id="5" name="Picture 5" descr="Diagram&#10;&#10;Description automatically generated">
            <a:extLst>
              <a:ext uri="{FF2B5EF4-FFF2-40B4-BE49-F238E27FC236}">
                <a16:creationId xmlns:a16="http://schemas.microsoft.com/office/drawing/2014/main" id="{760A037F-BAEC-B01C-FA58-5D0E86CE0614}"/>
              </a:ext>
            </a:extLst>
          </p:cNvPr>
          <p:cNvPicPr>
            <a:picLocks noChangeAspect="1"/>
          </p:cNvPicPr>
          <p:nvPr/>
        </p:nvPicPr>
        <p:blipFill>
          <a:blip r:embed="rId2"/>
          <a:stretch>
            <a:fillRect/>
          </a:stretch>
        </p:blipFill>
        <p:spPr>
          <a:xfrm>
            <a:off x="6417734" y="797252"/>
            <a:ext cx="4747090" cy="3299227"/>
          </a:xfrm>
          <a:prstGeom prst="rect">
            <a:avLst/>
          </a:prstGeom>
        </p:spPr>
      </p:pic>
      <p:cxnSp>
        <p:nvCxnSpPr>
          <p:cNvPr id="14" name="Straight Connector 13">
            <a:extLst>
              <a:ext uri="{FF2B5EF4-FFF2-40B4-BE49-F238E27FC236}">
                <a16:creationId xmlns:a16="http://schemas.microsoft.com/office/drawing/2014/main" id="{A61721DD-D110-44EE-82A7-D56AB687E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628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DDD243-ED5F-4896-B18B-ABCF4B7E1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9E6BB3-DF2B-4751-97C5-B3DB949AE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5BE5B3-26CE-E689-62BF-7F5075B94FF7}"/>
              </a:ext>
            </a:extLst>
          </p:cNvPr>
          <p:cNvSpPr>
            <a:spLocks noGrp="1"/>
          </p:cNvSpPr>
          <p:nvPr>
            <p:ph type="title"/>
          </p:nvPr>
        </p:nvSpPr>
        <p:spPr>
          <a:xfrm>
            <a:off x="1024128" y="4911819"/>
            <a:ext cx="9720072" cy="1499616"/>
          </a:xfrm>
        </p:spPr>
        <p:txBody>
          <a:bodyPr>
            <a:normAutofit/>
          </a:bodyPr>
          <a:lstStyle/>
          <a:p>
            <a:r>
              <a:rPr lang="en-US">
                <a:solidFill>
                  <a:srgbClr val="FFFFFF"/>
                </a:solidFill>
              </a:rPr>
              <a:t>Social Engineering </a:t>
            </a:r>
          </a:p>
        </p:txBody>
      </p:sp>
      <p:sp>
        <p:nvSpPr>
          <p:cNvPr id="3" name="Content Placeholder 2">
            <a:extLst>
              <a:ext uri="{FF2B5EF4-FFF2-40B4-BE49-F238E27FC236}">
                <a16:creationId xmlns:a16="http://schemas.microsoft.com/office/drawing/2014/main" id="{273A9D95-9CC2-42C4-ECE0-5F10709E0B97}"/>
              </a:ext>
            </a:extLst>
          </p:cNvPr>
          <p:cNvSpPr>
            <a:spLocks noGrp="1"/>
          </p:cNvSpPr>
          <p:nvPr>
            <p:ph idx="1"/>
          </p:nvPr>
        </p:nvSpPr>
        <p:spPr>
          <a:xfrm>
            <a:off x="1024129" y="643467"/>
            <a:ext cx="4750138" cy="3606798"/>
          </a:xfrm>
        </p:spPr>
        <p:txBody>
          <a:bodyPr vert="horz" lIns="45720" tIns="45720" rIns="45720" bIns="45720" rtlCol="0" anchor="ctr">
            <a:normAutofit/>
          </a:bodyPr>
          <a:lstStyle/>
          <a:p>
            <a:pPr>
              <a:buFont typeface="Arial" panose="020B0602020104020603" pitchFamily="34" charset="0"/>
              <a:buChar char="•"/>
            </a:pPr>
            <a:r>
              <a:rPr lang="en-US" sz="2000"/>
              <a:t>The use of deception to manipulate individuals into divulging confidential/personal that can be used to </a:t>
            </a:r>
          </a:p>
          <a:p>
            <a:pPr>
              <a:buFont typeface="Arial" panose="020B0602020104020603" pitchFamily="34" charset="0"/>
              <a:buChar char="•"/>
            </a:pPr>
            <a:r>
              <a:rPr lang="en-US" sz="2000"/>
              <a:t>Attackers act like they are from a trusted organization, or try to impersonate a person the victim knows</a:t>
            </a:r>
          </a:p>
          <a:p>
            <a:pPr>
              <a:buFont typeface="Arial" panose="020B0602020104020603" pitchFamily="34" charset="0"/>
              <a:buChar char="•"/>
            </a:pPr>
            <a:r>
              <a:rPr lang="en-US" sz="2000"/>
              <a:t>Usually try to gain passwords, DOB, or bank details</a:t>
            </a:r>
          </a:p>
          <a:p>
            <a:pPr>
              <a:buFont typeface="Arial" panose="020B0602020104020603" pitchFamily="34" charset="0"/>
              <a:buChar char="•"/>
            </a:pPr>
            <a:r>
              <a:rPr lang="en-US" sz="2000"/>
              <a:t>All it takes is one fooled victim to trigger an attack that can affect an entire system</a:t>
            </a:r>
          </a:p>
        </p:txBody>
      </p:sp>
      <p:pic>
        <p:nvPicPr>
          <p:cNvPr id="4" name="Picture 5" descr="A picture containing text, electronics, computer&#10;&#10;Description automatically generated">
            <a:extLst>
              <a:ext uri="{FF2B5EF4-FFF2-40B4-BE49-F238E27FC236}">
                <a16:creationId xmlns:a16="http://schemas.microsoft.com/office/drawing/2014/main" id="{EC175E61-A400-3707-B2EF-4B04C48F904A}"/>
              </a:ext>
            </a:extLst>
          </p:cNvPr>
          <p:cNvPicPr>
            <a:picLocks noChangeAspect="1"/>
          </p:cNvPicPr>
          <p:nvPr/>
        </p:nvPicPr>
        <p:blipFill>
          <a:blip r:embed="rId3"/>
          <a:stretch>
            <a:fillRect/>
          </a:stretch>
        </p:blipFill>
        <p:spPr>
          <a:xfrm>
            <a:off x="6417734" y="862525"/>
            <a:ext cx="4747090" cy="3168682"/>
          </a:xfrm>
          <a:prstGeom prst="rect">
            <a:avLst/>
          </a:prstGeom>
        </p:spPr>
      </p:pic>
      <p:cxnSp>
        <p:nvCxnSpPr>
          <p:cNvPr id="13" name="Straight Connector 12">
            <a:extLst>
              <a:ext uri="{FF2B5EF4-FFF2-40B4-BE49-F238E27FC236}">
                <a16:creationId xmlns:a16="http://schemas.microsoft.com/office/drawing/2014/main" id="{A61721DD-D110-44EE-82A7-D56AB687E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055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22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5BE5B3-26CE-E689-62BF-7F5075B94FF7}"/>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GhostShell SQL Attack - 2012</a:t>
            </a:r>
          </a:p>
        </p:txBody>
      </p:sp>
      <p:pic>
        <p:nvPicPr>
          <p:cNvPr id="4" name="Picture 4" descr="A picture containing logo&#10;&#10;Description automatically generated">
            <a:extLst>
              <a:ext uri="{FF2B5EF4-FFF2-40B4-BE49-F238E27FC236}">
                <a16:creationId xmlns:a16="http://schemas.microsoft.com/office/drawing/2014/main" id="{6BE5D351-1EF9-D511-4E90-0A836CB09337}"/>
              </a:ext>
            </a:extLst>
          </p:cNvPr>
          <p:cNvPicPr>
            <a:picLocks noChangeAspect="1"/>
          </p:cNvPicPr>
          <p:nvPr/>
        </p:nvPicPr>
        <p:blipFill rotWithShape="1">
          <a:blip r:embed="rId3"/>
          <a:srcRect l="14096" r="16307" b="-1"/>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73A9D95-9CC2-42C4-ECE0-5F10709E0B97}"/>
              </a:ext>
            </a:extLst>
          </p:cNvPr>
          <p:cNvSpPr>
            <a:spLocks noGrp="1"/>
          </p:cNvSpPr>
          <p:nvPr>
            <p:ph idx="1"/>
          </p:nvPr>
        </p:nvSpPr>
        <p:spPr>
          <a:xfrm>
            <a:off x="8029319" y="917725"/>
            <a:ext cx="3424739" cy="4852362"/>
          </a:xfrm>
        </p:spPr>
        <p:txBody>
          <a:bodyPr vert="horz" lIns="45720" tIns="45720" rIns="45720" bIns="45720" rtlCol="0" anchor="ctr">
            <a:normAutofit lnSpcReduction="10000"/>
          </a:bodyPr>
          <a:lstStyle/>
          <a:p>
            <a:pPr>
              <a:buFont typeface="Arial" panose="020B0602020104020603" pitchFamily="34" charset="0"/>
              <a:buChar char="•"/>
            </a:pPr>
            <a:r>
              <a:rPr lang="en-US">
                <a:solidFill>
                  <a:srgbClr val="FFFFFF"/>
                </a:solidFill>
              </a:rPr>
              <a:t>Attacker group called </a:t>
            </a:r>
            <a:r>
              <a:rPr lang="en-US" err="1">
                <a:solidFill>
                  <a:srgbClr val="FFFFFF"/>
                </a:solidFill>
              </a:rPr>
              <a:t>GhostShell</a:t>
            </a:r>
            <a:r>
              <a:rPr lang="en-US">
                <a:solidFill>
                  <a:srgbClr val="FFFFFF"/>
                </a:solidFill>
              </a:rPr>
              <a:t> targeted 53 universities using SQL injection</a:t>
            </a:r>
          </a:p>
          <a:p>
            <a:pPr marL="264795" lvl="1">
              <a:buFont typeface="Arial" panose="020B0602020104020603" pitchFamily="34" charset="0"/>
              <a:buChar char="•"/>
            </a:pPr>
            <a:r>
              <a:rPr lang="en-US">
                <a:solidFill>
                  <a:srgbClr val="FFFFFF"/>
                </a:solidFill>
              </a:rPr>
              <a:t>Including Harvard, Stanford, Cornell, and Princeton</a:t>
            </a:r>
          </a:p>
          <a:p>
            <a:pPr>
              <a:buFont typeface="Arial" panose="020B0602020104020603" pitchFamily="34" charset="0"/>
              <a:buChar char="•"/>
            </a:pPr>
            <a:r>
              <a:rPr lang="en-US">
                <a:solidFill>
                  <a:srgbClr val="FFFFFF"/>
                </a:solidFill>
              </a:rPr>
              <a:t>Stole and published 36,000 personal records of staff, faculty, and students </a:t>
            </a:r>
          </a:p>
          <a:p>
            <a:pPr>
              <a:buFont typeface="Arial" panose="020B0602020104020603" pitchFamily="34" charset="0"/>
              <a:buChar char="•"/>
            </a:pPr>
            <a:r>
              <a:rPr lang="en-US" err="1">
                <a:solidFill>
                  <a:srgbClr val="FFFFFF"/>
                </a:solidFill>
              </a:rPr>
              <a:t>GhostShell</a:t>
            </a:r>
            <a:r>
              <a:rPr lang="en-US">
                <a:solidFill>
                  <a:srgbClr val="FFFFFF"/>
                </a:solidFill>
              </a:rPr>
              <a:t> said their goal was to bring public attention on the state of higher education</a:t>
            </a:r>
          </a:p>
          <a:p>
            <a:pPr>
              <a:buFont typeface="Arial" panose="020B0602020104020603" pitchFamily="34" charset="0"/>
              <a:buChar char="•"/>
            </a:pPr>
            <a:r>
              <a:rPr lang="en-US">
                <a:solidFill>
                  <a:srgbClr val="FFFFFF"/>
                </a:solidFill>
              </a:rPr>
              <a:t>Part of larger attack project named white fox</a:t>
            </a:r>
          </a:p>
        </p:txBody>
      </p:sp>
    </p:spTree>
    <p:extLst>
      <p:ext uri="{BB962C8B-B14F-4D97-AF65-F5344CB8AC3E}">
        <p14:creationId xmlns:p14="http://schemas.microsoft.com/office/powerpoint/2010/main" val="1079272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BE5B3-26CE-E689-62BF-7F5075B94FF7}"/>
              </a:ext>
            </a:extLst>
          </p:cNvPr>
          <p:cNvSpPr>
            <a:spLocks noGrp="1"/>
          </p:cNvSpPr>
          <p:nvPr>
            <p:ph type="title"/>
          </p:nvPr>
        </p:nvSpPr>
        <p:spPr>
          <a:xfrm>
            <a:off x="1024128" y="585216"/>
            <a:ext cx="6095548" cy="1499616"/>
          </a:xfrm>
        </p:spPr>
        <p:txBody>
          <a:bodyPr>
            <a:normAutofit/>
          </a:bodyPr>
          <a:lstStyle/>
          <a:p>
            <a:r>
              <a:rPr lang="en-US" sz="3700"/>
              <a:t>Google Cloud DDOS Attack - 2022</a:t>
            </a:r>
          </a:p>
        </p:txBody>
      </p:sp>
      <p:sp>
        <p:nvSpPr>
          <p:cNvPr id="3" name="Content Placeholder 2">
            <a:extLst>
              <a:ext uri="{FF2B5EF4-FFF2-40B4-BE49-F238E27FC236}">
                <a16:creationId xmlns:a16="http://schemas.microsoft.com/office/drawing/2014/main" id="{273A9D95-9CC2-42C4-ECE0-5F10709E0B97}"/>
              </a:ext>
            </a:extLst>
          </p:cNvPr>
          <p:cNvSpPr>
            <a:spLocks noGrp="1"/>
          </p:cNvSpPr>
          <p:nvPr>
            <p:ph idx="1"/>
          </p:nvPr>
        </p:nvSpPr>
        <p:spPr>
          <a:xfrm>
            <a:off x="1024128" y="2286000"/>
            <a:ext cx="3133580" cy="3931920"/>
          </a:xfrm>
        </p:spPr>
        <p:txBody>
          <a:bodyPr vert="horz" lIns="45720" tIns="45720" rIns="45720" bIns="45720" rtlCol="0" anchor="t">
            <a:noAutofit/>
          </a:bodyPr>
          <a:lstStyle/>
          <a:p>
            <a:pPr>
              <a:buFont typeface="Arial" panose="020B0602020104020603" pitchFamily="34" charset="0"/>
              <a:buChar char="•"/>
            </a:pPr>
            <a:r>
              <a:rPr lang="en-US" sz="2000"/>
              <a:t>On June 1st, 2022, hackers targeted a Google Cloud customer's storage system</a:t>
            </a:r>
          </a:p>
          <a:p>
            <a:pPr>
              <a:buFont typeface="Arial" panose="020B0602020104020603" pitchFamily="34" charset="0"/>
              <a:buChar char="•"/>
            </a:pPr>
            <a:r>
              <a:rPr lang="en-US" sz="2000"/>
              <a:t>Through several Chinese IPs, hackers sent 46 Million requests per second</a:t>
            </a:r>
          </a:p>
          <a:p>
            <a:pPr marL="264795" lvl="1">
              <a:buFont typeface="Arial" panose="020B0602020104020603" pitchFamily="34" charset="0"/>
              <a:buChar char="•"/>
            </a:pPr>
            <a:r>
              <a:rPr lang="en-US" sz="2000"/>
              <a:t>76% larger than the previous record holder</a:t>
            </a:r>
          </a:p>
          <a:p>
            <a:pPr>
              <a:buFont typeface="Arial" panose="020B0602020104020603" pitchFamily="34" charset="0"/>
              <a:buChar char="•"/>
            </a:pPr>
            <a:endParaRPr lang="en-US" sz="1600"/>
          </a:p>
          <a:p>
            <a:pPr>
              <a:buFont typeface="Arial" panose="020B0602020104020603" pitchFamily="34" charset="0"/>
              <a:buChar char="•"/>
            </a:pPr>
            <a:endParaRPr lang="en-US" sz="1600"/>
          </a:p>
        </p:txBody>
      </p:sp>
      <p:pic>
        <p:nvPicPr>
          <p:cNvPr id="5" name="Picture 4" descr="Diagram&#10;&#10;Description automatically generated">
            <a:extLst>
              <a:ext uri="{FF2B5EF4-FFF2-40B4-BE49-F238E27FC236}">
                <a16:creationId xmlns:a16="http://schemas.microsoft.com/office/drawing/2014/main" id="{FBB6F21D-113F-849A-83FA-90BD4C62E8AA}"/>
              </a:ext>
            </a:extLst>
          </p:cNvPr>
          <p:cNvPicPr>
            <a:picLocks noChangeAspect="1"/>
          </p:cNvPicPr>
          <p:nvPr/>
        </p:nvPicPr>
        <p:blipFill>
          <a:blip r:embed="rId2"/>
          <a:stretch>
            <a:fillRect/>
          </a:stretch>
        </p:blipFill>
        <p:spPr>
          <a:xfrm>
            <a:off x="4642342" y="1623873"/>
            <a:ext cx="6909577" cy="3610254"/>
          </a:xfrm>
          <a:prstGeom prst="rect">
            <a:avLst/>
          </a:prstGeom>
        </p:spPr>
      </p:pic>
    </p:spTree>
    <p:extLst>
      <p:ext uri="{BB962C8B-B14F-4D97-AF65-F5344CB8AC3E}">
        <p14:creationId xmlns:p14="http://schemas.microsoft.com/office/powerpoint/2010/main" val="923080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8E39E9-E8C3-2EEB-4BFC-EF748CF7C57E}"/>
              </a:ext>
            </a:extLst>
          </p:cNvPr>
          <p:cNvSpPr>
            <a:spLocks noGrp="1"/>
          </p:cNvSpPr>
          <p:nvPr>
            <p:ph type="title"/>
          </p:nvPr>
        </p:nvSpPr>
        <p:spPr>
          <a:xfrm>
            <a:off x="8129872" y="643467"/>
            <a:ext cx="3473009" cy="5571066"/>
          </a:xfrm>
        </p:spPr>
        <p:txBody>
          <a:bodyPr>
            <a:normAutofit/>
          </a:bodyPr>
          <a:lstStyle/>
          <a:p>
            <a:r>
              <a:rPr lang="en-US"/>
              <a:t>Tools for Threat Hunting</a:t>
            </a:r>
          </a:p>
        </p:txBody>
      </p:sp>
      <p:cxnSp>
        <p:nvCxnSpPr>
          <p:cNvPr id="17" name="Straight Connector 11">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53463"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50E5B7BC-28C3-CE8C-EFC7-D6C0BD7F6D92}"/>
              </a:ext>
            </a:extLst>
          </p:cNvPr>
          <p:cNvGraphicFramePr>
            <a:graphicFrameLocks noGrp="1"/>
          </p:cNvGraphicFramePr>
          <p:nvPr>
            <p:ph idx="1"/>
            <p:extLst>
              <p:ext uri="{D42A27DB-BD31-4B8C-83A1-F6EECF244321}">
                <p14:modId xmlns:p14="http://schemas.microsoft.com/office/powerpoint/2010/main" val="456808888"/>
              </p:ext>
            </p:extLst>
          </p:nvPr>
        </p:nvGraphicFramePr>
        <p:xfrm>
          <a:off x="942975" y="933450"/>
          <a:ext cx="6596063" cy="494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9044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E39E9-E8C3-2EEB-4BFC-EF748CF7C57E}"/>
              </a:ext>
            </a:extLst>
          </p:cNvPr>
          <p:cNvSpPr>
            <a:spLocks noGrp="1"/>
          </p:cNvSpPr>
          <p:nvPr>
            <p:ph type="title"/>
          </p:nvPr>
        </p:nvSpPr>
        <p:spPr>
          <a:xfrm>
            <a:off x="8129872" y="643467"/>
            <a:ext cx="3473009" cy="5571066"/>
          </a:xfrm>
        </p:spPr>
        <p:txBody>
          <a:bodyPr>
            <a:normAutofit/>
          </a:bodyPr>
          <a:lstStyle/>
          <a:p>
            <a:r>
              <a:rPr lang="en-US"/>
              <a:t>Tools for Threat Hunting</a:t>
            </a:r>
          </a:p>
        </p:txBody>
      </p:sp>
      <p:graphicFrame>
        <p:nvGraphicFramePr>
          <p:cNvPr id="5" name="Content Placeholder 2">
            <a:extLst>
              <a:ext uri="{FF2B5EF4-FFF2-40B4-BE49-F238E27FC236}">
                <a16:creationId xmlns:a16="http://schemas.microsoft.com/office/drawing/2014/main" id="{50E5B7BC-28C3-CE8C-EFC7-D6C0BD7F6D92}"/>
              </a:ext>
            </a:extLst>
          </p:cNvPr>
          <p:cNvGraphicFramePr>
            <a:graphicFrameLocks noGrp="1"/>
          </p:cNvGraphicFramePr>
          <p:nvPr>
            <p:ph idx="1"/>
            <p:extLst>
              <p:ext uri="{D42A27DB-BD31-4B8C-83A1-F6EECF244321}">
                <p14:modId xmlns:p14="http://schemas.microsoft.com/office/powerpoint/2010/main" val="2218241156"/>
              </p:ext>
            </p:extLst>
          </p:nvPr>
        </p:nvGraphicFramePr>
        <p:xfrm>
          <a:off x="942975" y="933450"/>
          <a:ext cx="6596063" cy="494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443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rogramming data on computer monitor">
            <a:extLst>
              <a:ext uri="{FF2B5EF4-FFF2-40B4-BE49-F238E27FC236}">
                <a16:creationId xmlns:a16="http://schemas.microsoft.com/office/drawing/2014/main" id="{93658987-88BE-46D2-F2C7-94EBDB57B058}"/>
              </a:ext>
            </a:extLst>
          </p:cNvPr>
          <p:cNvPicPr>
            <a:picLocks noChangeAspect="1"/>
          </p:cNvPicPr>
          <p:nvPr/>
        </p:nvPicPr>
        <p:blipFill rotWithShape="1">
          <a:blip r:embed="rId2">
            <a:alphaModFix amt="25000"/>
          </a:blip>
          <a:srcRect t="8607" b="7123"/>
          <a:stretch/>
        </p:blipFill>
        <p:spPr>
          <a:xfrm>
            <a:off x="20" y="10"/>
            <a:ext cx="12191980" cy="6857990"/>
          </a:xfrm>
          <a:prstGeom prst="rect">
            <a:avLst/>
          </a:prstGeom>
        </p:spPr>
      </p:pic>
      <p:sp>
        <p:nvSpPr>
          <p:cNvPr id="2" name="Title 1">
            <a:extLst>
              <a:ext uri="{FF2B5EF4-FFF2-40B4-BE49-F238E27FC236}">
                <a16:creationId xmlns:a16="http://schemas.microsoft.com/office/drawing/2014/main" id="{5E8117D7-2F7D-180B-8CFA-42E583DD9769}"/>
              </a:ext>
            </a:extLst>
          </p:cNvPr>
          <p:cNvSpPr>
            <a:spLocks noGrp="1"/>
          </p:cNvSpPr>
          <p:nvPr>
            <p:ph type="title"/>
          </p:nvPr>
        </p:nvSpPr>
        <p:spPr>
          <a:xfrm>
            <a:off x="1024128" y="585216"/>
            <a:ext cx="9720072" cy="1499616"/>
          </a:xfrm>
        </p:spPr>
        <p:txBody>
          <a:bodyPr>
            <a:normAutofit/>
          </a:bodyPr>
          <a:lstStyle/>
          <a:p>
            <a:r>
              <a:rPr lang="en-US">
                <a:solidFill>
                  <a:srgbClr val="FFFFFF"/>
                </a:solidFill>
              </a:rPr>
              <a:t>Report and patch found vulnerabilities</a:t>
            </a:r>
          </a:p>
        </p:txBody>
      </p:sp>
      <p:cxnSp>
        <p:nvCxnSpPr>
          <p:cNvPr id="14" name="Straight Connector 13">
            <a:extLst>
              <a:ext uri="{FF2B5EF4-FFF2-40B4-BE49-F238E27FC236}">
                <a16:creationId xmlns:a16="http://schemas.microsoft.com/office/drawing/2014/main" id="{FBC3B7EE-8632-4756-A078-1B3B0DF3B5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513ED07-1E9F-DD4E-D19C-E69360505122}"/>
              </a:ext>
            </a:extLst>
          </p:cNvPr>
          <p:cNvSpPr>
            <a:spLocks noGrp="1"/>
          </p:cNvSpPr>
          <p:nvPr>
            <p:ph idx="1"/>
          </p:nvPr>
        </p:nvSpPr>
        <p:spPr>
          <a:xfrm>
            <a:off x="1024128" y="2286000"/>
            <a:ext cx="9720073" cy="4023360"/>
          </a:xfrm>
        </p:spPr>
        <p:txBody>
          <a:bodyPr>
            <a:normAutofit/>
          </a:bodyPr>
          <a:lstStyle/>
          <a:p>
            <a:r>
              <a:rPr lang="en-US">
                <a:solidFill>
                  <a:srgbClr val="FFFFFF"/>
                </a:solidFill>
              </a:rPr>
              <a:t>Once vulnerabilities have been identified, they should be reported to the appropriate parties in a timely and responsible manner. </a:t>
            </a:r>
          </a:p>
          <a:p>
            <a:pPr lvl="1"/>
            <a:r>
              <a:rPr lang="en-US">
                <a:solidFill>
                  <a:srgbClr val="FFFFFF"/>
                </a:solidFill>
              </a:rPr>
              <a:t>Vulnerability reports should include a detailed description of the vulnerability, including its potential impact and severity. </a:t>
            </a:r>
          </a:p>
          <a:p>
            <a:pPr lvl="1"/>
            <a:r>
              <a:rPr lang="en-US">
                <a:solidFill>
                  <a:srgbClr val="FFFFFF"/>
                </a:solidFill>
              </a:rPr>
              <a:t>The report should also include steps to reproduce the vulnerability and any recommended mitigation strategies.</a:t>
            </a:r>
          </a:p>
          <a:p>
            <a:r>
              <a:rPr lang="en-US">
                <a:solidFill>
                  <a:srgbClr val="FFFFFF"/>
                </a:solidFill>
              </a:rPr>
              <a:t>Users and organizations should apply patches and updates as soon as they are available to reduce the risk of exploitation.</a:t>
            </a:r>
          </a:p>
        </p:txBody>
      </p:sp>
    </p:spTree>
    <p:extLst>
      <p:ext uri="{BB962C8B-B14F-4D97-AF65-F5344CB8AC3E}">
        <p14:creationId xmlns:p14="http://schemas.microsoft.com/office/powerpoint/2010/main" val="377163892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rogramming data on computer monitor">
            <a:extLst>
              <a:ext uri="{FF2B5EF4-FFF2-40B4-BE49-F238E27FC236}">
                <a16:creationId xmlns:a16="http://schemas.microsoft.com/office/drawing/2014/main" id="{93658987-88BE-46D2-F2C7-94EBDB57B058}"/>
              </a:ext>
            </a:extLst>
          </p:cNvPr>
          <p:cNvPicPr>
            <a:picLocks noChangeAspect="1"/>
          </p:cNvPicPr>
          <p:nvPr/>
        </p:nvPicPr>
        <p:blipFill rotWithShape="1">
          <a:blip r:embed="rId2">
            <a:alphaModFix amt="25000"/>
          </a:blip>
          <a:srcRect t="8607" b="7123"/>
          <a:stretch/>
        </p:blipFill>
        <p:spPr>
          <a:xfrm>
            <a:off x="20" y="10"/>
            <a:ext cx="12191980" cy="6857990"/>
          </a:xfrm>
          <a:prstGeom prst="rect">
            <a:avLst/>
          </a:prstGeom>
        </p:spPr>
      </p:pic>
      <p:sp>
        <p:nvSpPr>
          <p:cNvPr id="2" name="Title 1">
            <a:extLst>
              <a:ext uri="{FF2B5EF4-FFF2-40B4-BE49-F238E27FC236}">
                <a16:creationId xmlns:a16="http://schemas.microsoft.com/office/drawing/2014/main" id="{5E8117D7-2F7D-180B-8CFA-42E583DD9769}"/>
              </a:ext>
            </a:extLst>
          </p:cNvPr>
          <p:cNvSpPr>
            <a:spLocks noGrp="1"/>
          </p:cNvSpPr>
          <p:nvPr>
            <p:ph type="title"/>
          </p:nvPr>
        </p:nvSpPr>
        <p:spPr>
          <a:xfrm>
            <a:off x="1024128" y="585216"/>
            <a:ext cx="9720072" cy="1499616"/>
          </a:xfrm>
        </p:spPr>
        <p:txBody>
          <a:bodyPr>
            <a:normAutofit/>
          </a:bodyPr>
          <a:lstStyle/>
          <a:p>
            <a:r>
              <a:rPr lang="en-US"/>
              <a:t>Conclusion</a:t>
            </a:r>
            <a:endParaRPr lang="en-US">
              <a:solidFill>
                <a:srgbClr val="FFFFFF"/>
              </a:solidFill>
            </a:endParaRPr>
          </a:p>
        </p:txBody>
      </p:sp>
      <p:cxnSp>
        <p:nvCxnSpPr>
          <p:cNvPr id="10" name="Straight Connector 9">
            <a:extLst>
              <a:ext uri="{FF2B5EF4-FFF2-40B4-BE49-F238E27FC236}">
                <a16:creationId xmlns:a16="http://schemas.microsoft.com/office/drawing/2014/main" id="{FBC3B7EE-8632-4756-A078-1B3B0DF3B5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513ED07-1E9F-DD4E-D19C-E69360505122}"/>
              </a:ext>
            </a:extLst>
          </p:cNvPr>
          <p:cNvSpPr>
            <a:spLocks noGrp="1"/>
          </p:cNvSpPr>
          <p:nvPr>
            <p:ph idx="1"/>
          </p:nvPr>
        </p:nvSpPr>
        <p:spPr>
          <a:xfrm>
            <a:off x="1024128" y="2286000"/>
            <a:ext cx="9720073" cy="4023360"/>
          </a:xfrm>
        </p:spPr>
        <p:txBody>
          <a:bodyPr>
            <a:normAutofit/>
          </a:bodyPr>
          <a:lstStyle/>
          <a:p>
            <a:r>
              <a:rPr lang="en-US"/>
              <a:t>Web security is a critical aspect of any web application or website and requires a proactive and continuous approach to identify and address potential threats and vulnerabilities.</a:t>
            </a:r>
          </a:p>
          <a:p>
            <a:r>
              <a:rPr lang="en-US"/>
              <a:t>By understanding and adopting the mindset of an adversary, implementing threat modeling methodologies, and promptly reporting and patching vulnerabilities, organizations can improve the security of their web applications and protect their users' data and privacy.</a:t>
            </a:r>
          </a:p>
        </p:txBody>
      </p:sp>
    </p:spTree>
    <p:extLst>
      <p:ext uri="{BB962C8B-B14F-4D97-AF65-F5344CB8AC3E}">
        <p14:creationId xmlns:p14="http://schemas.microsoft.com/office/powerpoint/2010/main" val="122980193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4" descr="Computer script on a screen">
            <a:extLst>
              <a:ext uri="{FF2B5EF4-FFF2-40B4-BE49-F238E27FC236}">
                <a16:creationId xmlns:a16="http://schemas.microsoft.com/office/drawing/2014/main" id="{B1F6B58C-B975-526F-0032-690CCE7EC66D}"/>
              </a:ext>
            </a:extLst>
          </p:cNvPr>
          <p:cNvPicPr>
            <a:picLocks noChangeAspect="1"/>
          </p:cNvPicPr>
          <p:nvPr/>
        </p:nvPicPr>
        <p:blipFill rotWithShape="1">
          <a:blip r:embed="rId3">
            <a:duotone>
              <a:schemeClr val="bg2">
                <a:shade val="45000"/>
                <a:satMod val="135000"/>
              </a:schemeClr>
              <a:prstClr val="white"/>
            </a:duotone>
            <a:alphaModFix amt="40000"/>
          </a:blip>
          <a:srcRect t="7017" b="8713"/>
          <a:stretch/>
        </p:blipFill>
        <p:spPr>
          <a:xfrm>
            <a:off x="20" y="10"/>
            <a:ext cx="12191980" cy="6857990"/>
          </a:xfrm>
          <a:prstGeom prst="rect">
            <a:avLst/>
          </a:prstGeom>
        </p:spPr>
      </p:pic>
      <p:sp>
        <p:nvSpPr>
          <p:cNvPr id="2" name="Title 1">
            <a:extLst>
              <a:ext uri="{FF2B5EF4-FFF2-40B4-BE49-F238E27FC236}">
                <a16:creationId xmlns:a16="http://schemas.microsoft.com/office/drawing/2014/main" id="{08068791-1A50-0CE7-7029-2F225A2548CC}"/>
              </a:ext>
            </a:extLst>
          </p:cNvPr>
          <p:cNvSpPr>
            <a:spLocks noGrp="1"/>
          </p:cNvSpPr>
          <p:nvPr>
            <p:ph type="title"/>
          </p:nvPr>
        </p:nvSpPr>
        <p:spPr>
          <a:xfrm>
            <a:off x="1024128" y="585216"/>
            <a:ext cx="9720072" cy="1499616"/>
          </a:xfrm>
        </p:spPr>
        <p:txBody>
          <a:bodyPr>
            <a:normAutofit/>
          </a:bodyPr>
          <a:lstStyle/>
          <a:p>
            <a:r>
              <a:rPr lang="en-US"/>
              <a:t>What is Web Security?</a:t>
            </a:r>
          </a:p>
        </p:txBody>
      </p:sp>
      <p:cxnSp>
        <p:nvCxnSpPr>
          <p:cNvPr id="12" name="Straight Connector 11">
            <a:extLst>
              <a:ext uri="{FF2B5EF4-FFF2-40B4-BE49-F238E27FC236}">
                <a16:creationId xmlns:a16="http://schemas.microsoft.com/office/drawing/2014/main" id="{3FEFDF7D-B17C-4F16-B8BE-C55FFC7E29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7E8EB46-D205-7749-3BD6-0B228A7EA304}"/>
              </a:ext>
            </a:extLst>
          </p:cNvPr>
          <p:cNvSpPr>
            <a:spLocks noGrp="1"/>
          </p:cNvSpPr>
          <p:nvPr>
            <p:ph idx="1"/>
          </p:nvPr>
        </p:nvSpPr>
        <p:spPr>
          <a:xfrm>
            <a:off x="1024128" y="2286000"/>
            <a:ext cx="9720073" cy="4023360"/>
          </a:xfrm>
        </p:spPr>
        <p:txBody>
          <a:bodyPr vert="horz" lIns="45720" tIns="45720" rIns="45720" bIns="45720" rtlCol="0">
            <a:normAutofit/>
          </a:bodyPr>
          <a:lstStyle/>
          <a:p>
            <a:pPr>
              <a:buFont typeface="Arial" panose="020B0602020104020603" pitchFamily="34" charset="0"/>
              <a:buChar char="•"/>
            </a:pPr>
            <a:r>
              <a:rPr lang="en-US"/>
              <a:t>Range of security tactics for protecting activities and transactions conducted online over the internet</a:t>
            </a:r>
          </a:p>
          <a:p>
            <a:pPr>
              <a:buFont typeface="Arial" panose="020B0602020104020603" pitchFamily="34" charset="0"/>
              <a:buChar char="•"/>
            </a:pPr>
            <a:r>
              <a:rPr lang="en-US"/>
              <a:t>Various forms of communication, entertainment, financial, and work-related tasks are accomplished online</a:t>
            </a:r>
          </a:p>
          <a:p>
            <a:pPr marL="264795" lvl="1">
              <a:buFont typeface="Arial" panose="020B0602020104020603" pitchFamily="34" charset="0"/>
              <a:buChar char="•"/>
            </a:pPr>
            <a:r>
              <a:rPr lang="en-US"/>
              <a:t>Tons of data and sensitive information</a:t>
            </a:r>
          </a:p>
          <a:p>
            <a:pPr>
              <a:buFont typeface="Arial" panose="020B0602020104020603" pitchFamily="34" charset="0"/>
              <a:buChar char="•"/>
            </a:pPr>
            <a:r>
              <a:rPr lang="en-US"/>
              <a:t>High risk of intrusion by hackers and other cybercriminals</a:t>
            </a:r>
          </a:p>
        </p:txBody>
      </p:sp>
    </p:spTree>
    <p:extLst>
      <p:ext uri="{BB962C8B-B14F-4D97-AF65-F5344CB8AC3E}">
        <p14:creationId xmlns:p14="http://schemas.microsoft.com/office/powerpoint/2010/main" val="2297941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ext&#10;&#10;Description automatically generated">
            <a:extLst>
              <a:ext uri="{FF2B5EF4-FFF2-40B4-BE49-F238E27FC236}">
                <a16:creationId xmlns:a16="http://schemas.microsoft.com/office/drawing/2014/main" id="{3438F324-685C-9822-44FA-6EF2B90CB732}"/>
              </a:ext>
            </a:extLst>
          </p:cNvPr>
          <p:cNvPicPr>
            <a:picLocks noChangeAspect="1"/>
          </p:cNvPicPr>
          <p:nvPr/>
        </p:nvPicPr>
        <p:blipFill rotWithShape="1">
          <a:blip r:embed="rId2">
            <a:duotone>
              <a:schemeClr val="bg2">
                <a:shade val="45000"/>
                <a:satMod val="135000"/>
              </a:schemeClr>
              <a:prstClr val="white"/>
            </a:duotone>
            <a:alphaModFix amt="35000"/>
          </a:blip>
          <a:srcRect b="46408"/>
          <a:stretch/>
        </p:blipFill>
        <p:spPr>
          <a:xfrm>
            <a:off x="20" y="-1"/>
            <a:ext cx="12188932" cy="6858000"/>
          </a:xfrm>
          <a:prstGeom prst="rect">
            <a:avLst/>
          </a:prstGeom>
        </p:spPr>
      </p:pic>
      <p:sp>
        <p:nvSpPr>
          <p:cNvPr id="2" name="Title 1">
            <a:extLst>
              <a:ext uri="{FF2B5EF4-FFF2-40B4-BE49-F238E27FC236}">
                <a16:creationId xmlns:a16="http://schemas.microsoft.com/office/drawing/2014/main" id="{00D36840-F656-C7D9-92DC-CB8BCE022B78}"/>
              </a:ext>
            </a:extLst>
          </p:cNvPr>
          <p:cNvSpPr>
            <a:spLocks noGrp="1"/>
          </p:cNvSpPr>
          <p:nvPr>
            <p:ph type="title"/>
          </p:nvPr>
        </p:nvSpPr>
        <p:spPr>
          <a:xfrm>
            <a:off x="643467" y="643467"/>
            <a:ext cx="3684437" cy="5571066"/>
          </a:xfrm>
        </p:spPr>
        <p:txBody>
          <a:bodyPr vert="horz" lIns="91440" tIns="45720" rIns="91440" bIns="45720" rtlCol="0">
            <a:normAutofit/>
          </a:bodyPr>
          <a:lstStyle/>
          <a:p>
            <a:pPr algn="r"/>
            <a:r>
              <a:rPr lang="en-US" kern="1200" cap="all" spc="200" baseline="0">
                <a:latin typeface="+mj-lt"/>
                <a:ea typeface="+mj-ea"/>
                <a:cs typeface="+mj-cs"/>
              </a:rPr>
              <a:t>Hack the site</a:t>
            </a:r>
          </a:p>
        </p:txBody>
      </p:sp>
      <p:cxnSp>
        <p:nvCxnSpPr>
          <p:cNvPr id="26" name="Straight Connector 25">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F6A4943-108F-6E6A-DF6C-CB5893DD1FBB}"/>
              </a:ext>
            </a:extLst>
          </p:cNvPr>
          <p:cNvSpPr>
            <a:spLocks noGrp="1"/>
          </p:cNvSpPr>
          <p:nvPr>
            <p:ph idx="1"/>
          </p:nvPr>
        </p:nvSpPr>
        <p:spPr>
          <a:xfrm>
            <a:off x="4971371" y="643467"/>
            <a:ext cx="6574112" cy="5571066"/>
          </a:xfrm>
        </p:spPr>
        <p:txBody>
          <a:bodyPr vert="horz" lIns="91440" tIns="45720" rIns="91440" bIns="45720" rtlCol="0" anchor="ctr">
            <a:normAutofit/>
          </a:bodyPr>
          <a:lstStyle/>
          <a:p>
            <a:pPr marL="0" indent="0">
              <a:spcBef>
                <a:spcPts val="0"/>
              </a:spcBef>
              <a:buNone/>
            </a:pPr>
            <a:r>
              <a:rPr lang="en-US">
                <a:hlinkClick r:id="rId3"/>
              </a:rPr>
              <a:t>www.hackthissite.org</a:t>
            </a:r>
            <a:endParaRPr lang="en-US"/>
          </a:p>
        </p:txBody>
      </p:sp>
    </p:spTree>
    <p:extLst>
      <p:ext uri="{BB962C8B-B14F-4D97-AF65-F5344CB8AC3E}">
        <p14:creationId xmlns:p14="http://schemas.microsoft.com/office/powerpoint/2010/main" val="2544255227"/>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53672-3142-3351-B8BA-9B4326220E7A}"/>
              </a:ext>
            </a:extLst>
          </p:cNvPr>
          <p:cNvSpPr>
            <a:spLocks noGrp="1"/>
          </p:cNvSpPr>
          <p:nvPr>
            <p:ph type="title"/>
          </p:nvPr>
        </p:nvSpPr>
        <p:spPr>
          <a:xfrm>
            <a:off x="1024128" y="585216"/>
            <a:ext cx="4732244" cy="1499616"/>
          </a:xfrm>
        </p:spPr>
        <p:txBody>
          <a:bodyPr>
            <a:normAutofit/>
          </a:bodyPr>
          <a:lstStyle/>
          <a:p>
            <a:r>
              <a:rPr lang="en-US"/>
              <a:t>Basic HTML</a:t>
            </a:r>
          </a:p>
        </p:txBody>
      </p:sp>
      <p:sp>
        <p:nvSpPr>
          <p:cNvPr id="3" name="Content Placeholder 2">
            <a:extLst>
              <a:ext uri="{FF2B5EF4-FFF2-40B4-BE49-F238E27FC236}">
                <a16:creationId xmlns:a16="http://schemas.microsoft.com/office/drawing/2014/main" id="{E0E1CA6C-E44B-01C9-EF33-05D01ED036D3}"/>
              </a:ext>
            </a:extLst>
          </p:cNvPr>
          <p:cNvSpPr>
            <a:spLocks noGrp="1"/>
          </p:cNvSpPr>
          <p:nvPr>
            <p:ph idx="1"/>
          </p:nvPr>
        </p:nvSpPr>
        <p:spPr>
          <a:xfrm>
            <a:off x="1024129" y="2286000"/>
            <a:ext cx="4656236" cy="4023360"/>
          </a:xfrm>
        </p:spPr>
        <p:txBody>
          <a:bodyPr vert="horz" lIns="45720" tIns="45720" rIns="45720" bIns="45720" rtlCol="0" anchor="t">
            <a:normAutofit/>
          </a:bodyPr>
          <a:lstStyle/>
          <a:p>
            <a:pPr>
              <a:buFont typeface="Arial" panose="020B0602020104020603" pitchFamily="34" charset="0"/>
              <a:buChar char="•"/>
            </a:pPr>
            <a:r>
              <a:rPr lang="en-US"/>
              <a:t>You can view/edit the layout of a page using developer tools on any website</a:t>
            </a:r>
          </a:p>
          <a:p>
            <a:pPr marL="264795" lvl="1">
              <a:buFont typeface="Arial" panose="020B0602020104020603" pitchFamily="34" charset="0"/>
              <a:buChar char="•"/>
            </a:pPr>
            <a:r>
              <a:rPr lang="en-US" sz="2000"/>
              <a:t>Get to this through pressing </a:t>
            </a:r>
            <a:r>
              <a:rPr lang="en-US" sz="2000" err="1"/>
              <a:t>fn</a:t>
            </a:r>
            <a:r>
              <a:rPr lang="en-US" sz="2000"/>
              <a:t> + F12 or through settings </a:t>
            </a:r>
          </a:p>
          <a:p>
            <a:pPr>
              <a:buFont typeface="Arial" panose="020B0602020104020603" pitchFamily="34" charset="0"/>
              <a:buChar char="•"/>
            </a:pPr>
            <a:r>
              <a:rPr lang="en-US"/>
              <a:t>To edit the page, go to the elements tab at the top right where you can see the code for the page</a:t>
            </a:r>
          </a:p>
        </p:txBody>
      </p:sp>
      <p:sp>
        <p:nvSpPr>
          <p:cNvPr id="32" name="Rectangle 31">
            <a:extLst>
              <a:ext uri="{FF2B5EF4-FFF2-40B4-BE49-F238E27FC236}">
                <a16:creationId xmlns:a16="http://schemas.microsoft.com/office/drawing/2014/main" id="{9D431EF2-5A31-4C05-AA3E-4580F5534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3275" y="0"/>
            <a:ext cx="610545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7678399-6817-4845-9B59-E82951B0B0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09" y="321731"/>
            <a:ext cx="3932506" cy="36622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 text&#10;&#10;Description automatically generated">
            <a:extLst>
              <a:ext uri="{FF2B5EF4-FFF2-40B4-BE49-F238E27FC236}">
                <a16:creationId xmlns:a16="http://schemas.microsoft.com/office/drawing/2014/main" id="{31DD87DC-AA88-985F-9FC0-698F8B7B66BB}"/>
              </a:ext>
            </a:extLst>
          </p:cNvPr>
          <p:cNvPicPr>
            <a:picLocks noChangeAspect="1"/>
          </p:cNvPicPr>
          <p:nvPr/>
        </p:nvPicPr>
        <p:blipFill rotWithShape="1">
          <a:blip r:embed="rId2"/>
          <a:srcRect l="21562" r="89" b="-150"/>
          <a:stretch/>
        </p:blipFill>
        <p:spPr>
          <a:xfrm>
            <a:off x="6569894" y="788554"/>
            <a:ext cx="3602736" cy="2728588"/>
          </a:xfrm>
          <a:prstGeom prst="rect">
            <a:avLst/>
          </a:prstGeom>
        </p:spPr>
      </p:pic>
      <p:sp>
        <p:nvSpPr>
          <p:cNvPr id="36" name="Rectangle 35">
            <a:extLst>
              <a:ext uri="{FF2B5EF4-FFF2-40B4-BE49-F238E27FC236}">
                <a16:creationId xmlns:a16="http://schemas.microsoft.com/office/drawing/2014/main" id="{B044E73A-9DB7-46CD-9B4D-9DE9FB5E6E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09128" y="321732"/>
            <a:ext cx="1352695" cy="366854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8057F48-2FD4-4DD3-B887-FEE2B4475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08" y="4157447"/>
            <a:ext cx="2104750" cy="2312282"/>
          </a:xfrm>
          <a:prstGeom prst="rect">
            <a:avLst/>
          </a:pr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A4469D8-5936-48B8-AF0C-37FF2AEE2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0625" y="4157447"/>
            <a:ext cx="3206709" cy="23122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Text&#10;&#10;Description automatically generated">
            <a:extLst>
              <a:ext uri="{FF2B5EF4-FFF2-40B4-BE49-F238E27FC236}">
                <a16:creationId xmlns:a16="http://schemas.microsoft.com/office/drawing/2014/main" id="{C046CA46-879C-846B-DAAE-ACC0B462D75D}"/>
              </a:ext>
            </a:extLst>
          </p:cNvPr>
          <p:cNvPicPr>
            <a:picLocks noChangeAspect="1"/>
          </p:cNvPicPr>
          <p:nvPr/>
        </p:nvPicPr>
        <p:blipFill>
          <a:blip r:embed="rId3"/>
          <a:stretch>
            <a:fillRect/>
          </a:stretch>
        </p:blipFill>
        <p:spPr>
          <a:xfrm>
            <a:off x="8833799" y="4496286"/>
            <a:ext cx="2880360" cy="1634604"/>
          </a:xfrm>
          <a:prstGeom prst="rect">
            <a:avLst/>
          </a:prstGeom>
        </p:spPr>
      </p:pic>
    </p:spTree>
    <p:extLst>
      <p:ext uri="{BB962C8B-B14F-4D97-AF65-F5344CB8AC3E}">
        <p14:creationId xmlns:p14="http://schemas.microsoft.com/office/powerpoint/2010/main" val="2089862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BDDD243-ED5F-4896-B18B-ABCF4B7E1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9E6BB3-DF2B-4751-97C5-B3DB949AE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A53672-3142-3351-B8BA-9B4326220E7A}"/>
              </a:ext>
            </a:extLst>
          </p:cNvPr>
          <p:cNvSpPr>
            <a:spLocks noGrp="1"/>
          </p:cNvSpPr>
          <p:nvPr>
            <p:ph type="title"/>
          </p:nvPr>
        </p:nvSpPr>
        <p:spPr>
          <a:xfrm>
            <a:off x="1024128" y="4911819"/>
            <a:ext cx="9720072" cy="1499616"/>
          </a:xfrm>
        </p:spPr>
        <p:txBody>
          <a:bodyPr>
            <a:normAutofit/>
          </a:bodyPr>
          <a:lstStyle/>
          <a:p>
            <a:r>
              <a:rPr lang="en-US">
                <a:solidFill>
                  <a:srgbClr val="FFFFFF"/>
                </a:solidFill>
              </a:rPr>
              <a:t>Some Linux Commands</a:t>
            </a:r>
          </a:p>
        </p:txBody>
      </p:sp>
      <p:sp>
        <p:nvSpPr>
          <p:cNvPr id="3" name="Content Placeholder 2">
            <a:extLst>
              <a:ext uri="{FF2B5EF4-FFF2-40B4-BE49-F238E27FC236}">
                <a16:creationId xmlns:a16="http://schemas.microsoft.com/office/drawing/2014/main" id="{E0E1CA6C-E44B-01C9-EF33-05D01ED036D3}"/>
              </a:ext>
            </a:extLst>
          </p:cNvPr>
          <p:cNvSpPr>
            <a:spLocks noGrp="1"/>
          </p:cNvSpPr>
          <p:nvPr>
            <p:ph idx="1"/>
          </p:nvPr>
        </p:nvSpPr>
        <p:spPr>
          <a:xfrm>
            <a:off x="1024129" y="643467"/>
            <a:ext cx="4750138" cy="3606798"/>
          </a:xfrm>
        </p:spPr>
        <p:txBody>
          <a:bodyPr vert="horz" lIns="45720" tIns="45720" rIns="45720" bIns="45720" rtlCol="0" anchor="ctr">
            <a:normAutofit/>
          </a:bodyPr>
          <a:lstStyle/>
          <a:p>
            <a:pPr>
              <a:buFont typeface="Arial" panose="020B0602020104020603" pitchFamily="34" charset="0"/>
              <a:buChar char="•"/>
            </a:pPr>
            <a:r>
              <a:rPr lang="en-US" sz="2000"/>
              <a:t>Ls – list all files and directories in the directory you are in </a:t>
            </a:r>
          </a:p>
          <a:p>
            <a:pPr>
              <a:buFont typeface="Arial" panose="020B0602020104020603" pitchFamily="34" charset="0"/>
              <a:buChar char="•"/>
            </a:pPr>
            <a:r>
              <a:rPr lang="en-US" sz="2000"/>
              <a:t>.. - represent the parent directory</a:t>
            </a:r>
          </a:p>
          <a:p>
            <a:pPr>
              <a:buFont typeface="Arial" panose="020B0602020104020603" pitchFamily="34" charset="0"/>
              <a:buChar char="•"/>
            </a:pPr>
            <a:r>
              <a:rPr lang="en-US" sz="2000"/>
              <a:t>. - represents current directory</a:t>
            </a:r>
          </a:p>
          <a:p>
            <a:pPr>
              <a:buFont typeface="Arial" panose="020B0602020104020603" pitchFamily="34" charset="0"/>
              <a:buChar char="•"/>
            </a:pPr>
            <a:r>
              <a:rPr lang="en-US" sz="2000"/>
              <a:t>; - command separator allowing you to have multiple commands on the same line </a:t>
            </a:r>
          </a:p>
          <a:p>
            <a:pPr>
              <a:buFont typeface="Arial" panose="020B0602020104020603" pitchFamily="34" charset="0"/>
              <a:buChar char="•"/>
            </a:pPr>
            <a:r>
              <a:rPr lang="en-US" sz="2000"/>
              <a:t>Dotfiles – hidden files in file system that are not displayed using ls</a:t>
            </a:r>
          </a:p>
          <a:p>
            <a:pPr>
              <a:buFont typeface="Arial" panose="020B0602020104020603" pitchFamily="34" charset="0"/>
              <a:buChar char="•"/>
            </a:pPr>
            <a:endParaRPr lang="en-US" sz="2000"/>
          </a:p>
          <a:p>
            <a:pPr marL="0" indent="0">
              <a:buNone/>
            </a:pPr>
            <a:endParaRPr lang="en-US" sz="2000"/>
          </a:p>
        </p:txBody>
      </p:sp>
      <p:pic>
        <p:nvPicPr>
          <p:cNvPr id="7" name="Picture 7" descr="Graphical user interface, text&#10;&#10;Description automatically generated">
            <a:extLst>
              <a:ext uri="{FF2B5EF4-FFF2-40B4-BE49-F238E27FC236}">
                <a16:creationId xmlns:a16="http://schemas.microsoft.com/office/drawing/2014/main" id="{1263BDD3-C0AD-282E-32F8-85C18AA86B7E}"/>
              </a:ext>
            </a:extLst>
          </p:cNvPr>
          <p:cNvPicPr>
            <a:picLocks noChangeAspect="1"/>
          </p:cNvPicPr>
          <p:nvPr/>
        </p:nvPicPr>
        <p:blipFill>
          <a:blip r:embed="rId2"/>
          <a:stretch>
            <a:fillRect/>
          </a:stretch>
        </p:blipFill>
        <p:spPr>
          <a:xfrm>
            <a:off x="6417734" y="1728869"/>
            <a:ext cx="4747090" cy="1435994"/>
          </a:xfrm>
          <a:prstGeom prst="rect">
            <a:avLst/>
          </a:prstGeom>
        </p:spPr>
      </p:pic>
      <p:cxnSp>
        <p:nvCxnSpPr>
          <p:cNvPr id="16" name="Straight Connector 15">
            <a:extLst>
              <a:ext uri="{FF2B5EF4-FFF2-40B4-BE49-F238E27FC236}">
                <a16:creationId xmlns:a16="http://schemas.microsoft.com/office/drawing/2014/main" id="{A61721DD-D110-44EE-82A7-D56AB687E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534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8E1646-DA95-9E84-8D10-3E68346FBA97}"/>
              </a:ext>
            </a:extLst>
          </p:cNvPr>
          <p:cNvSpPr>
            <a:spLocks noGrp="1"/>
          </p:cNvSpPr>
          <p:nvPr>
            <p:ph type="title"/>
          </p:nvPr>
        </p:nvSpPr>
        <p:spPr>
          <a:xfrm>
            <a:off x="1024128" y="585216"/>
            <a:ext cx="6007027" cy="1499616"/>
          </a:xfrm>
        </p:spPr>
        <p:txBody>
          <a:bodyPr>
            <a:normAutofit/>
          </a:bodyPr>
          <a:lstStyle/>
          <a:p>
            <a:r>
              <a:rPr lang="en-US">
                <a:solidFill>
                  <a:srgbClr val="FFFFFF"/>
                </a:solidFill>
              </a:rPr>
              <a:t>Activity</a:t>
            </a:r>
          </a:p>
        </p:txBody>
      </p:sp>
      <p:cxnSp>
        <p:nvCxnSpPr>
          <p:cNvPr id="11" name="Straight Connector 10">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DEE2E85-46CC-BAE2-C468-D8D4C064213C}"/>
              </a:ext>
            </a:extLst>
          </p:cNvPr>
          <p:cNvSpPr>
            <a:spLocks noGrp="1"/>
          </p:cNvSpPr>
          <p:nvPr>
            <p:ph idx="1"/>
          </p:nvPr>
        </p:nvSpPr>
        <p:spPr>
          <a:xfrm>
            <a:off x="1024128" y="2286000"/>
            <a:ext cx="6007027" cy="4023360"/>
          </a:xfrm>
        </p:spPr>
        <p:txBody>
          <a:bodyPr vert="horz" lIns="45720" tIns="45720" rIns="45720" bIns="45720" rtlCol="0" anchor="t">
            <a:normAutofit/>
          </a:bodyPr>
          <a:lstStyle/>
          <a:p>
            <a:pPr>
              <a:buFont typeface="Wingdings" panose="020B0602020104020603" pitchFamily="34" charset="0"/>
              <a:buChar char="§"/>
            </a:pPr>
            <a:r>
              <a:rPr lang="en-US">
                <a:solidFill>
                  <a:srgbClr val="FFFFFF"/>
                </a:solidFill>
              </a:rPr>
              <a:t>Complete first 11 Basic exercises</a:t>
            </a:r>
          </a:p>
          <a:p>
            <a:pPr>
              <a:buFont typeface="Wingdings" panose="020B0602020104020603" pitchFamily="34" charset="0"/>
              <a:buChar char="§"/>
            </a:pPr>
            <a:r>
              <a:rPr lang="en-US">
                <a:solidFill>
                  <a:srgbClr val="FFFFFF"/>
                </a:solidFill>
              </a:rPr>
              <a:t>Each level will give you hints on how to get the password </a:t>
            </a:r>
          </a:p>
          <a:p>
            <a:pPr>
              <a:buFont typeface="Wingdings" panose="020B0602020104020603" pitchFamily="34" charset="0"/>
              <a:buChar char="§"/>
            </a:pPr>
            <a:r>
              <a:rPr lang="en-US">
                <a:solidFill>
                  <a:srgbClr val="FFFFFF"/>
                </a:solidFill>
              </a:rPr>
              <a:t>Lab sheet with instructions on D2L</a:t>
            </a:r>
            <a:endParaRPr lang="en-US"/>
          </a:p>
        </p:txBody>
      </p:sp>
      <p:pic>
        <p:nvPicPr>
          <p:cNvPr id="4" name="Picture 4" descr="Hacker Hacking Cyber Security - Free image on Pixabay">
            <a:extLst>
              <a:ext uri="{FF2B5EF4-FFF2-40B4-BE49-F238E27FC236}">
                <a16:creationId xmlns:a16="http://schemas.microsoft.com/office/drawing/2014/main" id="{D0490217-23D3-370C-EA53-D19FA169CCDB}"/>
              </a:ext>
            </a:extLst>
          </p:cNvPr>
          <p:cNvPicPr>
            <a:picLocks noChangeAspect="1"/>
          </p:cNvPicPr>
          <p:nvPr/>
        </p:nvPicPr>
        <p:blipFill rotWithShape="1">
          <a:blip r:embed="rId2"/>
          <a:srcRect l="31776" r="23064" b="-1"/>
          <a:stretch/>
        </p:blipFill>
        <p:spPr>
          <a:xfrm>
            <a:off x="7552266" y="10"/>
            <a:ext cx="4639733" cy="6857990"/>
          </a:xfrm>
          <a:prstGeom prst="rect">
            <a:avLst/>
          </a:prstGeom>
        </p:spPr>
      </p:pic>
    </p:spTree>
    <p:extLst>
      <p:ext uri="{BB962C8B-B14F-4D97-AF65-F5344CB8AC3E}">
        <p14:creationId xmlns:p14="http://schemas.microsoft.com/office/powerpoint/2010/main" val="3360820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B7816-3845-932C-1718-2922C323E97F}"/>
              </a:ext>
            </a:extLst>
          </p:cNvPr>
          <p:cNvSpPr>
            <a:spLocks noGrp="1"/>
          </p:cNvSpPr>
          <p:nvPr>
            <p:ph type="title"/>
          </p:nvPr>
        </p:nvSpPr>
        <p:spPr>
          <a:xfrm>
            <a:off x="1024128" y="585216"/>
            <a:ext cx="9720072" cy="1499616"/>
          </a:xfrm>
        </p:spPr>
        <p:txBody>
          <a:bodyPr>
            <a:normAutofit/>
          </a:bodyPr>
          <a:lstStyle/>
          <a:p>
            <a:r>
              <a:rPr lang="en-US"/>
              <a:t>Think like an adversary</a:t>
            </a:r>
          </a:p>
        </p:txBody>
      </p:sp>
      <p:graphicFrame>
        <p:nvGraphicFramePr>
          <p:cNvPr id="5" name="Content Placeholder 2">
            <a:extLst>
              <a:ext uri="{FF2B5EF4-FFF2-40B4-BE49-F238E27FC236}">
                <a16:creationId xmlns:a16="http://schemas.microsoft.com/office/drawing/2014/main" id="{53E6C272-ED19-1F02-B444-963BBEB4D28F}"/>
              </a:ext>
            </a:extLst>
          </p:cNvPr>
          <p:cNvGraphicFramePr>
            <a:graphicFrameLocks noGrp="1"/>
          </p:cNvGraphicFramePr>
          <p:nvPr>
            <p:ph idx="1"/>
            <p:extLst>
              <p:ext uri="{D42A27DB-BD31-4B8C-83A1-F6EECF244321}">
                <p14:modId xmlns:p14="http://schemas.microsoft.com/office/powerpoint/2010/main" val="314248028"/>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2310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F2141F-969D-34F9-088C-F1E955DF2A19}"/>
              </a:ext>
            </a:extLst>
          </p:cNvPr>
          <p:cNvSpPr>
            <a:spLocks noGrp="1"/>
          </p:cNvSpPr>
          <p:nvPr>
            <p:ph type="title"/>
          </p:nvPr>
        </p:nvSpPr>
        <p:spPr>
          <a:xfrm>
            <a:off x="643468" y="643467"/>
            <a:ext cx="3415612" cy="5571066"/>
          </a:xfrm>
        </p:spPr>
        <p:txBody>
          <a:bodyPr>
            <a:normAutofit/>
          </a:bodyPr>
          <a:lstStyle/>
          <a:p>
            <a:r>
              <a:rPr lang="en-US">
                <a:solidFill>
                  <a:srgbClr val="FFFFFF"/>
                </a:solidFill>
              </a:rPr>
              <a:t>Threat Modeling</a:t>
            </a:r>
          </a:p>
        </p:txBody>
      </p:sp>
      <p:graphicFrame>
        <p:nvGraphicFramePr>
          <p:cNvPr id="5" name="Content Placeholder 2">
            <a:extLst>
              <a:ext uri="{FF2B5EF4-FFF2-40B4-BE49-F238E27FC236}">
                <a16:creationId xmlns:a16="http://schemas.microsoft.com/office/drawing/2014/main" id="{E01171F9-99EE-C5EC-2439-26E057187AC2}"/>
              </a:ext>
            </a:extLst>
          </p:cNvPr>
          <p:cNvGraphicFramePr>
            <a:graphicFrameLocks noGrp="1"/>
          </p:cNvGraphicFramePr>
          <p:nvPr>
            <p:ph idx="1"/>
            <p:extLst>
              <p:ext uri="{D42A27DB-BD31-4B8C-83A1-F6EECF244321}">
                <p14:modId xmlns:p14="http://schemas.microsoft.com/office/powerpoint/2010/main" val="3165339014"/>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7341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op 10 Security Vulnerabilities of 2017">
            <a:extLst>
              <a:ext uri="{FF2B5EF4-FFF2-40B4-BE49-F238E27FC236}">
                <a16:creationId xmlns:a16="http://schemas.microsoft.com/office/drawing/2014/main" id="{1C7F31FE-8248-10E4-E098-E06CC1946F8A}"/>
              </a:ext>
            </a:extLst>
          </p:cNvPr>
          <p:cNvPicPr>
            <a:picLocks noChangeAspect="1"/>
          </p:cNvPicPr>
          <p:nvPr/>
        </p:nvPicPr>
        <p:blipFill rotWithShape="1">
          <a:blip r:embed="rId3">
            <a:alphaModFix amt="45000"/>
          </a:blip>
          <a:srcRect l="2850" r="3840"/>
          <a:stretch/>
        </p:blipFill>
        <p:spPr>
          <a:xfrm>
            <a:off x="20" y="-1"/>
            <a:ext cx="12188932" cy="6858000"/>
          </a:xfrm>
          <a:prstGeom prst="rect">
            <a:avLst/>
          </a:prstGeom>
        </p:spPr>
      </p:pic>
      <p:sp>
        <p:nvSpPr>
          <p:cNvPr id="2" name="Title 1">
            <a:extLst>
              <a:ext uri="{FF2B5EF4-FFF2-40B4-BE49-F238E27FC236}">
                <a16:creationId xmlns:a16="http://schemas.microsoft.com/office/drawing/2014/main" id="{CC98E342-EE46-02B5-947A-0C68E3748351}"/>
              </a:ext>
            </a:extLst>
          </p:cNvPr>
          <p:cNvSpPr>
            <a:spLocks noGrp="1"/>
          </p:cNvSpPr>
          <p:nvPr>
            <p:ph type="title"/>
          </p:nvPr>
        </p:nvSpPr>
        <p:spPr>
          <a:xfrm>
            <a:off x="643467" y="643467"/>
            <a:ext cx="7164674" cy="5571066"/>
          </a:xfrm>
        </p:spPr>
        <p:txBody>
          <a:bodyPr vert="horz" lIns="91440" tIns="45720" rIns="91440" bIns="45720" rtlCol="0" anchor="ctr">
            <a:normAutofit/>
          </a:bodyPr>
          <a:lstStyle/>
          <a:p>
            <a:r>
              <a:rPr lang="en-US" sz="6600" kern="1200" cap="all" spc="200" baseline="0">
                <a:solidFill>
                  <a:schemeClr val="tx1"/>
                </a:solidFill>
                <a:latin typeface="+mj-lt"/>
                <a:ea typeface="+mj-ea"/>
                <a:cs typeface="+mj-cs"/>
              </a:rPr>
              <a:t>Tools for Threat Modeling</a:t>
            </a:r>
          </a:p>
        </p:txBody>
      </p:sp>
      <p:cxnSp>
        <p:nvCxnSpPr>
          <p:cNvPr id="17" name="Straight Connector 16">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069160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32356-C304-80FF-2115-B1A442B0D5AD}"/>
              </a:ext>
            </a:extLst>
          </p:cNvPr>
          <p:cNvSpPr>
            <a:spLocks noGrp="1"/>
          </p:cNvSpPr>
          <p:nvPr>
            <p:ph type="title"/>
          </p:nvPr>
        </p:nvSpPr>
        <p:spPr>
          <a:xfrm>
            <a:off x="1024128" y="585216"/>
            <a:ext cx="9720072" cy="1499616"/>
          </a:xfrm>
        </p:spPr>
        <p:txBody>
          <a:bodyPr>
            <a:normAutofit/>
          </a:bodyPr>
          <a:lstStyle/>
          <a:p>
            <a:r>
              <a:rPr lang="en-US"/>
              <a:t>Threat modeling manifesto</a:t>
            </a:r>
          </a:p>
        </p:txBody>
      </p:sp>
      <p:graphicFrame>
        <p:nvGraphicFramePr>
          <p:cNvPr id="5" name="Content Placeholder 2">
            <a:extLst>
              <a:ext uri="{FF2B5EF4-FFF2-40B4-BE49-F238E27FC236}">
                <a16:creationId xmlns:a16="http://schemas.microsoft.com/office/drawing/2014/main" id="{1D3C0158-31ED-B4C4-9B64-823AB10C6E8C}"/>
              </a:ext>
            </a:extLst>
          </p:cNvPr>
          <p:cNvGraphicFramePr>
            <a:graphicFrameLocks noGrp="1"/>
          </p:cNvGraphicFramePr>
          <p:nvPr>
            <p:ph idx="1"/>
            <p:extLst>
              <p:ext uri="{D42A27DB-BD31-4B8C-83A1-F6EECF244321}">
                <p14:modId xmlns:p14="http://schemas.microsoft.com/office/powerpoint/2010/main" val="951728358"/>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46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32356-C304-80FF-2115-B1A442B0D5AD}"/>
              </a:ext>
            </a:extLst>
          </p:cNvPr>
          <p:cNvSpPr>
            <a:spLocks noGrp="1"/>
          </p:cNvSpPr>
          <p:nvPr>
            <p:ph type="title"/>
          </p:nvPr>
        </p:nvSpPr>
        <p:spPr/>
        <p:txBody>
          <a:bodyPr/>
          <a:lstStyle/>
          <a:p>
            <a:r>
              <a:rPr lang="en-US"/>
              <a:t>OWASP Threat Dragon</a:t>
            </a:r>
          </a:p>
        </p:txBody>
      </p:sp>
      <p:graphicFrame>
        <p:nvGraphicFramePr>
          <p:cNvPr id="5" name="Content Placeholder 2">
            <a:extLst>
              <a:ext uri="{FF2B5EF4-FFF2-40B4-BE49-F238E27FC236}">
                <a16:creationId xmlns:a16="http://schemas.microsoft.com/office/drawing/2014/main" id="{423948F5-1B12-D22A-E983-FC12B80E14D3}"/>
              </a:ext>
            </a:extLst>
          </p:cNvPr>
          <p:cNvGraphicFramePr>
            <a:graphicFrameLocks noGrp="1"/>
          </p:cNvGraphicFramePr>
          <p:nvPr>
            <p:ph idx="1"/>
          </p:nvPr>
        </p:nvGraphicFramePr>
        <p:xfrm>
          <a:off x="1024128" y="2020824"/>
          <a:ext cx="9720073" cy="4288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8708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32356-C304-80FF-2115-B1A442B0D5AD}"/>
              </a:ext>
            </a:extLst>
          </p:cNvPr>
          <p:cNvSpPr>
            <a:spLocks noGrp="1"/>
          </p:cNvSpPr>
          <p:nvPr>
            <p:ph type="title"/>
          </p:nvPr>
        </p:nvSpPr>
        <p:spPr>
          <a:xfrm>
            <a:off x="1024128" y="585216"/>
            <a:ext cx="9720072" cy="1499616"/>
          </a:xfrm>
        </p:spPr>
        <p:txBody>
          <a:bodyPr>
            <a:normAutofit/>
          </a:bodyPr>
          <a:lstStyle/>
          <a:p>
            <a:r>
              <a:rPr lang="en-US"/>
              <a:t>Microsoft Threat Modeling Tool</a:t>
            </a:r>
          </a:p>
        </p:txBody>
      </p:sp>
      <p:graphicFrame>
        <p:nvGraphicFramePr>
          <p:cNvPr id="5" name="Content Placeholder 2">
            <a:extLst>
              <a:ext uri="{FF2B5EF4-FFF2-40B4-BE49-F238E27FC236}">
                <a16:creationId xmlns:a16="http://schemas.microsoft.com/office/drawing/2014/main" id="{C451A14B-2AFC-4C47-5FDE-2192537FCE9C}"/>
              </a:ext>
            </a:extLst>
          </p:cNvPr>
          <p:cNvGraphicFramePr>
            <a:graphicFrameLocks noGrp="1"/>
          </p:cNvGraphicFramePr>
          <p:nvPr>
            <p:ph idx="1"/>
            <p:extLst>
              <p:ext uri="{D42A27DB-BD31-4B8C-83A1-F6EECF244321}">
                <p14:modId xmlns:p14="http://schemas.microsoft.com/office/powerpoint/2010/main" val="2958397511"/>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0391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op 10 Security Vulnerabilities of 2017">
            <a:extLst>
              <a:ext uri="{FF2B5EF4-FFF2-40B4-BE49-F238E27FC236}">
                <a16:creationId xmlns:a16="http://schemas.microsoft.com/office/drawing/2014/main" id="{1C7F31FE-8248-10E4-E098-E06CC1946F8A}"/>
              </a:ext>
            </a:extLst>
          </p:cNvPr>
          <p:cNvPicPr>
            <a:picLocks noChangeAspect="1"/>
          </p:cNvPicPr>
          <p:nvPr/>
        </p:nvPicPr>
        <p:blipFill rotWithShape="1">
          <a:blip r:embed="rId3">
            <a:alphaModFix amt="45000"/>
          </a:blip>
          <a:srcRect l="2850" r="3840"/>
          <a:stretch/>
        </p:blipFill>
        <p:spPr>
          <a:xfrm>
            <a:off x="20" y="-1"/>
            <a:ext cx="12188932" cy="6858000"/>
          </a:xfrm>
          <a:prstGeom prst="rect">
            <a:avLst/>
          </a:prstGeom>
        </p:spPr>
      </p:pic>
      <p:sp>
        <p:nvSpPr>
          <p:cNvPr id="2" name="Title 1">
            <a:extLst>
              <a:ext uri="{FF2B5EF4-FFF2-40B4-BE49-F238E27FC236}">
                <a16:creationId xmlns:a16="http://schemas.microsoft.com/office/drawing/2014/main" id="{CC98E342-EE46-02B5-947A-0C68E3748351}"/>
              </a:ext>
            </a:extLst>
          </p:cNvPr>
          <p:cNvSpPr>
            <a:spLocks noGrp="1"/>
          </p:cNvSpPr>
          <p:nvPr>
            <p:ph type="title"/>
          </p:nvPr>
        </p:nvSpPr>
        <p:spPr>
          <a:xfrm>
            <a:off x="643467" y="643467"/>
            <a:ext cx="7164674" cy="5571066"/>
          </a:xfrm>
        </p:spPr>
        <p:txBody>
          <a:bodyPr vert="horz" lIns="91440" tIns="45720" rIns="91440" bIns="45720" rtlCol="0" anchor="ctr">
            <a:normAutofit/>
          </a:bodyPr>
          <a:lstStyle/>
          <a:p>
            <a:r>
              <a:rPr lang="en-US" sz="6600" kern="1200" cap="all" spc="200" baseline="0">
                <a:solidFill>
                  <a:schemeClr val="tx1"/>
                </a:solidFill>
                <a:latin typeface="+mj-lt"/>
                <a:ea typeface="+mj-ea"/>
                <a:cs typeface="+mj-cs"/>
              </a:rPr>
              <a:t>Common Web Vulnerabilities</a:t>
            </a:r>
          </a:p>
        </p:txBody>
      </p:sp>
      <p:cxnSp>
        <p:nvCxnSpPr>
          <p:cNvPr id="36" name="Straight Connector 35">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671132"/>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1c25501d-aa3f-4372-a125-e0133cea5be9" xsi:nil="true"/>
    <_activity xmlns="1c25501d-aa3f-4372-a125-e0133cea5be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4C4DBD5C860BA409BC496C02F9C86AB" ma:contentTypeVersion="15" ma:contentTypeDescription="Create a new document." ma:contentTypeScope="" ma:versionID="83271da2f3f2cc4b37d72d65683ac229">
  <xsd:schema xmlns:xsd="http://www.w3.org/2001/XMLSchema" xmlns:xs="http://www.w3.org/2001/XMLSchema" xmlns:p="http://schemas.microsoft.com/office/2006/metadata/properties" xmlns:ns3="1c25501d-aa3f-4372-a125-e0133cea5be9" xmlns:ns4="86010e94-bec9-4253-a22b-7ac1d4fac718" targetNamespace="http://schemas.microsoft.com/office/2006/metadata/properties" ma:root="true" ma:fieldsID="79b1f8a8ab0e203e89110501a2b6369a" ns3:_="" ns4:_="">
    <xsd:import namespace="1c25501d-aa3f-4372-a125-e0133cea5be9"/>
    <xsd:import namespace="86010e94-bec9-4253-a22b-7ac1d4fac71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LengthInSeconds" minOccurs="0"/>
                <xsd:element ref="ns3:MediaServiceOCR"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5501d-aa3f-4372-a125-e0133cea5b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010e94-bec9-4253-a22b-7ac1d4fac71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44C90D-2A62-4985-9618-3460247437B1}">
  <ds:schemaRefs>
    <ds:schemaRef ds:uri="http://schemas.microsoft.com/sharepoint/v3/contenttype/forms"/>
  </ds:schemaRefs>
</ds:datastoreItem>
</file>

<file path=customXml/itemProps2.xml><?xml version="1.0" encoding="utf-8"?>
<ds:datastoreItem xmlns:ds="http://schemas.openxmlformats.org/officeDocument/2006/customXml" ds:itemID="{788A2F88-55C5-4ED1-9541-807C65424763}">
  <ds:schemaRefs>
    <ds:schemaRef ds:uri="1c25501d-aa3f-4372-a125-e0133cea5be9"/>
    <ds:schemaRef ds:uri="86010e94-bec9-4253-a22b-7ac1d4fac71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FF1E90C-C9AE-45FB-ABE1-0A9742D88753}">
  <ds:schemaRefs>
    <ds:schemaRef ds:uri="1c25501d-aa3f-4372-a125-e0133cea5be9"/>
    <ds:schemaRef ds:uri="86010e94-bec9-4253-a22b-7ac1d4fac71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Integral</Template>
  <Application>Microsoft Office PowerPoint</Application>
  <PresentationFormat>Widescreen</PresentationFormat>
  <Slides>23</Slides>
  <Notes>6</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Integral</vt:lpstr>
      <vt:lpstr>Web Security with Adversary Mindset</vt:lpstr>
      <vt:lpstr>What is Web Security?</vt:lpstr>
      <vt:lpstr>Think like an adversary</vt:lpstr>
      <vt:lpstr>Threat Modeling</vt:lpstr>
      <vt:lpstr>Tools for Threat Modeling</vt:lpstr>
      <vt:lpstr>Threat modeling manifesto</vt:lpstr>
      <vt:lpstr>OWASP Threat Dragon</vt:lpstr>
      <vt:lpstr>Microsoft Threat Modeling Tool</vt:lpstr>
      <vt:lpstr>Common Web Vulnerabilities</vt:lpstr>
      <vt:lpstr>Cross Site Scripting</vt:lpstr>
      <vt:lpstr>SQL Injections</vt:lpstr>
      <vt:lpstr>denial-of-service attack</vt:lpstr>
      <vt:lpstr>Social Engineering </vt:lpstr>
      <vt:lpstr>GhostShell SQL Attack - 2012</vt:lpstr>
      <vt:lpstr>Google Cloud DDOS Attack - 2022</vt:lpstr>
      <vt:lpstr>Tools for Threat Hunting</vt:lpstr>
      <vt:lpstr>Tools for Threat Hunting</vt:lpstr>
      <vt:lpstr>Report and patch found vulnerabilities</vt:lpstr>
      <vt:lpstr>Conclusion</vt:lpstr>
      <vt:lpstr>Hack the site</vt:lpstr>
      <vt:lpstr>Basic HTML</vt:lpstr>
      <vt:lpstr>Some Linux Commands</vt:lpstr>
      <vt:lpstr>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Security with Adversary Mindset</dc:title>
  <dc:creator>Drew Rado</dc:creator>
  <cp:revision>3</cp:revision>
  <dcterms:created xsi:type="dcterms:W3CDTF">2023-04-17T22:32:37Z</dcterms:created>
  <dcterms:modified xsi:type="dcterms:W3CDTF">2023-04-24T17:01:02Z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0x01010014C4DBD5C860BA409BC496C02F9C86AB</vt:lpwstr>
  </property>
</Properties>
</file>